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264" r:id="rId3"/>
    <p:sldId id="262" r:id="rId4"/>
    <p:sldId id="257" r:id="rId5"/>
    <p:sldId id="263" r:id="rId6"/>
  </p:sldIdLst>
  <p:sldSz cx="6858000" cy="9144000" type="screen4x3"/>
  <p:notesSz cx="6858000" cy="9199563"/>
  <p:defaultTextStyle>
    <a:defPPr>
      <a:defRPr lang="en-US"/>
    </a:defPPr>
    <a:lvl1pPr algn="l" rtl="0" fontAlgn="base">
      <a:spcBef>
        <a:spcPct val="0"/>
      </a:spcBef>
      <a:spcAft>
        <a:spcPct val="0"/>
      </a:spcAft>
      <a:defRPr sz="1000" kern="1200">
        <a:solidFill>
          <a:schemeClr val="tx1"/>
        </a:solidFill>
        <a:latin typeface="Calibri" pitchFamily="34" charset="0"/>
        <a:ea typeface="+mn-ea"/>
        <a:cs typeface="+mn-cs"/>
      </a:defRPr>
    </a:lvl1pPr>
    <a:lvl2pPr marL="457200" algn="l" rtl="0" fontAlgn="base">
      <a:spcBef>
        <a:spcPct val="0"/>
      </a:spcBef>
      <a:spcAft>
        <a:spcPct val="0"/>
      </a:spcAft>
      <a:defRPr sz="1000" kern="1200">
        <a:solidFill>
          <a:schemeClr val="tx1"/>
        </a:solidFill>
        <a:latin typeface="Calibri" pitchFamily="34" charset="0"/>
        <a:ea typeface="+mn-ea"/>
        <a:cs typeface="+mn-cs"/>
      </a:defRPr>
    </a:lvl2pPr>
    <a:lvl3pPr marL="914400" algn="l" rtl="0" fontAlgn="base">
      <a:spcBef>
        <a:spcPct val="0"/>
      </a:spcBef>
      <a:spcAft>
        <a:spcPct val="0"/>
      </a:spcAft>
      <a:defRPr sz="1000" kern="1200">
        <a:solidFill>
          <a:schemeClr val="tx1"/>
        </a:solidFill>
        <a:latin typeface="Calibri" pitchFamily="34" charset="0"/>
        <a:ea typeface="+mn-ea"/>
        <a:cs typeface="+mn-cs"/>
      </a:defRPr>
    </a:lvl3pPr>
    <a:lvl4pPr marL="1371600" algn="l" rtl="0" fontAlgn="base">
      <a:spcBef>
        <a:spcPct val="0"/>
      </a:spcBef>
      <a:spcAft>
        <a:spcPct val="0"/>
      </a:spcAft>
      <a:defRPr sz="1000" kern="1200">
        <a:solidFill>
          <a:schemeClr val="tx1"/>
        </a:solidFill>
        <a:latin typeface="Calibri" pitchFamily="34" charset="0"/>
        <a:ea typeface="+mn-ea"/>
        <a:cs typeface="+mn-cs"/>
      </a:defRPr>
    </a:lvl4pPr>
    <a:lvl5pPr marL="1828800" algn="l" rtl="0" fontAlgn="base">
      <a:spcBef>
        <a:spcPct val="0"/>
      </a:spcBef>
      <a:spcAft>
        <a:spcPct val="0"/>
      </a:spcAft>
      <a:defRPr sz="1000" kern="1200">
        <a:solidFill>
          <a:schemeClr val="tx1"/>
        </a:solidFill>
        <a:latin typeface="Calibri" pitchFamily="34" charset="0"/>
        <a:ea typeface="+mn-ea"/>
        <a:cs typeface="+mn-cs"/>
      </a:defRPr>
    </a:lvl5pPr>
    <a:lvl6pPr marL="2286000" algn="l" defTabSz="914400" rtl="0" eaLnBrk="1" latinLnBrk="0" hangingPunct="1">
      <a:defRPr sz="1000" kern="1200">
        <a:solidFill>
          <a:schemeClr val="tx1"/>
        </a:solidFill>
        <a:latin typeface="Calibri" pitchFamily="34" charset="0"/>
        <a:ea typeface="+mn-ea"/>
        <a:cs typeface="+mn-cs"/>
      </a:defRPr>
    </a:lvl6pPr>
    <a:lvl7pPr marL="2743200" algn="l" defTabSz="914400" rtl="0" eaLnBrk="1" latinLnBrk="0" hangingPunct="1">
      <a:defRPr sz="1000" kern="1200">
        <a:solidFill>
          <a:schemeClr val="tx1"/>
        </a:solidFill>
        <a:latin typeface="Calibri" pitchFamily="34" charset="0"/>
        <a:ea typeface="+mn-ea"/>
        <a:cs typeface="+mn-cs"/>
      </a:defRPr>
    </a:lvl7pPr>
    <a:lvl8pPr marL="3200400" algn="l" defTabSz="914400" rtl="0" eaLnBrk="1" latinLnBrk="0" hangingPunct="1">
      <a:defRPr sz="1000" kern="1200">
        <a:solidFill>
          <a:schemeClr val="tx1"/>
        </a:solidFill>
        <a:latin typeface="Calibri" pitchFamily="34" charset="0"/>
        <a:ea typeface="+mn-ea"/>
        <a:cs typeface="+mn-cs"/>
      </a:defRPr>
    </a:lvl8pPr>
    <a:lvl9pPr marL="3657600" algn="l" defTabSz="914400" rtl="0" eaLnBrk="1" latinLnBrk="0" hangingPunct="1">
      <a:defRPr sz="1000"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01BF"/>
    <a:srgbClr val="FF0000"/>
    <a:srgbClr val="FFFFCC"/>
    <a:srgbClr val="FF9966"/>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50" autoAdjust="0"/>
    <p:restoredTop sz="94660" autoAdjust="0"/>
  </p:normalViewPr>
  <p:slideViewPr>
    <p:cSldViewPr>
      <p:cViewPr>
        <p:scale>
          <a:sx n="100" d="100"/>
          <a:sy n="100" d="100"/>
        </p:scale>
        <p:origin x="-1512" y="1512"/>
      </p:cViewPr>
      <p:guideLst>
        <p:guide orient="horz" pos="2880"/>
        <p:guide pos="2160"/>
      </p:guideLst>
    </p:cSldViewPr>
  </p:slideViewPr>
  <p:outlineViewPr>
    <p:cViewPr>
      <p:scale>
        <a:sx n="33" d="100"/>
        <a:sy n="33" d="100"/>
      </p:scale>
      <p:origin x="0" y="7062"/>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60375"/>
          </a:xfrm>
          <a:prstGeom prst="rect">
            <a:avLst/>
          </a:prstGeom>
          <a:noFill/>
          <a:ln w="9525">
            <a:noFill/>
            <a:miter lim="800000"/>
            <a:headEnd/>
            <a:tailEnd/>
          </a:ln>
        </p:spPr>
        <p:txBody>
          <a:bodyPr vert="horz" wrap="square" lIns="91424" tIns="45712" rIns="91424" bIns="45712" numCol="1" anchor="t" anchorCtr="0" compatLnSpc="1">
            <a:prstTxWarp prst="textNoShape">
              <a:avLst/>
            </a:prstTxWarp>
          </a:bodyPr>
          <a:lstStyle>
            <a:lvl1pPr>
              <a:defRPr sz="1200">
                <a:latin typeface="Arial" charset="0"/>
              </a:defRPr>
            </a:lvl1pPr>
          </a:lstStyle>
          <a:p>
            <a:pPr>
              <a:defRPr/>
            </a:pPr>
            <a:endParaRPr lang="en-US" dirty="0"/>
          </a:p>
        </p:txBody>
      </p:sp>
      <p:sp>
        <p:nvSpPr>
          <p:cNvPr id="20483" name="Rectangle 3"/>
          <p:cNvSpPr>
            <a:spLocks noGrp="1" noChangeArrowheads="1"/>
          </p:cNvSpPr>
          <p:nvPr>
            <p:ph type="dt" sz="quarter" idx="1"/>
          </p:nvPr>
        </p:nvSpPr>
        <p:spPr bwMode="auto">
          <a:xfrm>
            <a:off x="3884613" y="0"/>
            <a:ext cx="2971800" cy="460375"/>
          </a:xfrm>
          <a:prstGeom prst="rect">
            <a:avLst/>
          </a:prstGeom>
          <a:noFill/>
          <a:ln w="9525">
            <a:noFill/>
            <a:miter lim="800000"/>
            <a:headEnd/>
            <a:tailEnd/>
          </a:ln>
        </p:spPr>
        <p:txBody>
          <a:bodyPr vert="horz" wrap="square" lIns="91424" tIns="45712" rIns="91424" bIns="45712" numCol="1" anchor="t" anchorCtr="0" compatLnSpc="1">
            <a:prstTxWarp prst="textNoShape">
              <a:avLst/>
            </a:prstTxWarp>
          </a:bodyPr>
          <a:lstStyle>
            <a:lvl1pPr algn="r">
              <a:defRPr sz="1200">
                <a:latin typeface="Arial" charset="0"/>
              </a:defRPr>
            </a:lvl1pPr>
          </a:lstStyle>
          <a:p>
            <a:pPr>
              <a:defRPr/>
            </a:pPr>
            <a:fld id="{C3A39361-D573-45EA-9090-8C86F729884B}" type="datetimeFigureOut">
              <a:rPr lang="en-US"/>
              <a:pPr>
                <a:defRPr/>
              </a:pPr>
              <a:t>9/28/2011</a:t>
            </a:fld>
            <a:endParaRPr lang="en-US" dirty="0"/>
          </a:p>
        </p:txBody>
      </p:sp>
      <p:sp>
        <p:nvSpPr>
          <p:cNvPr id="20484" name="Rectangle 4"/>
          <p:cNvSpPr>
            <a:spLocks noGrp="1" noChangeArrowheads="1"/>
          </p:cNvSpPr>
          <p:nvPr>
            <p:ph type="ftr" sz="quarter" idx="2"/>
          </p:nvPr>
        </p:nvSpPr>
        <p:spPr bwMode="auto">
          <a:xfrm>
            <a:off x="0" y="8737600"/>
            <a:ext cx="2971800" cy="460375"/>
          </a:xfrm>
          <a:prstGeom prst="rect">
            <a:avLst/>
          </a:prstGeom>
          <a:noFill/>
          <a:ln w="9525">
            <a:noFill/>
            <a:miter lim="800000"/>
            <a:headEnd/>
            <a:tailEnd/>
          </a:ln>
        </p:spPr>
        <p:txBody>
          <a:bodyPr vert="horz" wrap="square" lIns="91424" tIns="45712" rIns="91424" bIns="45712" numCol="1" anchor="b" anchorCtr="0" compatLnSpc="1">
            <a:prstTxWarp prst="textNoShape">
              <a:avLst/>
            </a:prstTxWarp>
          </a:bodyPr>
          <a:lstStyle>
            <a:lvl1pPr>
              <a:defRPr sz="1200">
                <a:latin typeface="Arial" charset="0"/>
              </a:defRPr>
            </a:lvl1pPr>
          </a:lstStyle>
          <a:p>
            <a:pPr>
              <a:defRPr/>
            </a:pPr>
            <a:endParaRPr lang="en-US" dirty="0"/>
          </a:p>
        </p:txBody>
      </p:sp>
      <p:sp>
        <p:nvSpPr>
          <p:cNvPr id="20485" name="Rectangle 5"/>
          <p:cNvSpPr>
            <a:spLocks noGrp="1" noChangeArrowheads="1"/>
          </p:cNvSpPr>
          <p:nvPr>
            <p:ph type="sldNum" sz="quarter" idx="3"/>
          </p:nvPr>
        </p:nvSpPr>
        <p:spPr bwMode="auto">
          <a:xfrm>
            <a:off x="3884613" y="8737600"/>
            <a:ext cx="2971800" cy="460375"/>
          </a:xfrm>
          <a:prstGeom prst="rect">
            <a:avLst/>
          </a:prstGeom>
          <a:noFill/>
          <a:ln w="9525">
            <a:noFill/>
            <a:miter lim="800000"/>
            <a:headEnd/>
            <a:tailEnd/>
          </a:ln>
        </p:spPr>
        <p:txBody>
          <a:bodyPr vert="horz" wrap="square" lIns="91424" tIns="45712" rIns="91424" bIns="45712" numCol="1" anchor="b" anchorCtr="0" compatLnSpc="1">
            <a:prstTxWarp prst="textNoShape">
              <a:avLst/>
            </a:prstTxWarp>
          </a:bodyPr>
          <a:lstStyle>
            <a:lvl1pPr algn="r">
              <a:defRPr sz="1200">
                <a:latin typeface="Arial" charset="0"/>
              </a:defRPr>
            </a:lvl1pPr>
          </a:lstStyle>
          <a:p>
            <a:pPr>
              <a:defRPr/>
            </a:pPr>
            <a:fld id="{8AA83B7E-7C02-49DF-BA32-DD620BF29EFC}" type="slidenum">
              <a:rPr lang="en-US"/>
              <a:pPr>
                <a:defRPr/>
              </a:pPr>
              <a:t>‹#›</a:t>
            </a:fld>
            <a:endParaRPr lang="en-US" dirty="0"/>
          </a:p>
        </p:txBody>
      </p:sp>
    </p:spTree>
    <p:extLst>
      <p:ext uri="{BB962C8B-B14F-4D97-AF65-F5344CB8AC3E}">
        <p14:creationId xmlns:p14="http://schemas.microsoft.com/office/powerpoint/2010/main" val="1804357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60375"/>
          </a:xfrm>
          <a:prstGeom prst="rect">
            <a:avLst/>
          </a:prstGeom>
          <a:noFill/>
          <a:ln w="9525">
            <a:noFill/>
            <a:miter lim="800000"/>
            <a:headEnd/>
            <a:tailEnd/>
          </a:ln>
        </p:spPr>
        <p:txBody>
          <a:bodyPr vert="horz" wrap="square" lIns="91424" tIns="45712" rIns="91424" bIns="45712" numCol="1" anchor="t" anchorCtr="0" compatLnSpc="1">
            <a:prstTxWarp prst="textNoShape">
              <a:avLst/>
            </a:prstTxWarp>
          </a:bodyPr>
          <a:lstStyle>
            <a:lvl1pPr>
              <a:defRPr sz="1200"/>
            </a:lvl1pPr>
          </a:lstStyle>
          <a:p>
            <a:pPr>
              <a:defRPr/>
            </a:pPr>
            <a:endParaRPr lang="en-US" dirty="0"/>
          </a:p>
        </p:txBody>
      </p:sp>
      <p:sp>
        <p:nvSpPr>
          <p:cNvPr id="16387" name="Rectangle 3"/>
          <p:cNvSpPr>
            <a:spLocks noGrp="1" noChangeArrowheads="1"/>
          </p:cNvSpPr>
          <p:nvPr>
            <p:ph type="dt" idx="1"/>
          </p:nvPr>
        </p:nvSpPr>
        <p:spPr bwMode="auto">
          <a:xfrm>
            <a:off x="3884613" y="0"/>
            <a:ext cx="2971800" cy="460375"/>
          </a:xfrm>
          <a:prstGeom prst="rect">
            <a:avLst/>
          </a:prstGeom>
          <a:noFill/>
          <a:ln w="9525">
            <a:noFill/>
            <a:miter lim="800000"/>
            <a:headEnd/>
            <a:tailEnd/>
          </a:ln>
        </p:spPr>
        <p:txBody>
          <a:bodyPr vert="horz" wrap="square" lIns="91424" tIns="45712" rIns="91424" bIns="45712" numCol="1" anchor="t" anchorCtr="0" compatLnSpc="1">
            <a:prstTxWarp prst="textNoShape">
              <a:avLst/>
            </a:prstTxWarp>
          </a:bodyPr>
          <a:lstStyle>
            <a:lvl1pPr algn="r">
              <a:defRPr sz="1200"/>
            </a:lvl1pPr>
          </a:lstStyle>
          <a:p>
            <a:pPr>
              <a:defRPr/>
            </a:pPr>
            <a:fld id="{5DC6464B-1F08-4B4F-9AA7-05544C1D90CF}" type="datetimeFigureOut">
              <a:rPr lang="en-US"/>
              <a:pPr>
                <a:defRPr/>
              </a:pPr>
              <a:t>9/28/2011</a:t>
            </a:fld>
            <a:endParaRPr lang="en-US" dirty="0"/>
          </a:p>
        </p:txBody>
      </p:sp>
      <p:sp>
        <p:nvSpPr>
          <p:cNvPr id="13316" name="Rectangle 4"/>
          <p:cNvSpPr>
            <a:spLocks noGrp="1" noRot="1" noChangeAspect="1" noChangeArrowheads="1" noTextEdit="1"/>
          </p:cNvSpPr>
          <p:nvPr>
            <p:ph type="sldImg" idx="2"/>
          </p:nvPr>
        </p:nvSpPr>
        <p:spPr bwMode="auto">
          <a:xfrm>
            <a:off x="2135188" y="690563"/>
            <a:ext cx="2587625" cy="3449637"/>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5800" y="4370388"/>
            <a:ext cx="5486400" cy="4138612"/>
          </a:xfrm>
          <a:prstGeom prst="rect">
            <a:avLst/>
          </a:prstGeom>
          <a:noFill/>
          <a:ln w="9525">
            <a:noFill/>
            <a:miter lim="800000"/>
            <a:headEnd/>
            <a:tailEnd/>
          </a:ln>
        </p:spPr>
        <p:txBody>
          <a:bodyPr vert="horz" wrap="square" lIns="91424" tIns="45712" rIns="91424" bIns="4571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390" name="Rectangle 6"/>
          <p:cNvSpPr>
            <a:spLocks noGrp="1" noChangeArrowheads="1"/>
          </p:cNvSpPr>
          <p:nvPr>
            <p:ph type="ftr" sz="quarter" idx="4"/>
          </p:nvPr>
        </p:nvSpPr>
        <p:spPr bwMode="auto">
          <a:xfrm>
            <a:off x="0" y="8737600"/>
            <a:ext cx="2971800" cy="460375"/>
          </a:xfrm>
          <a:prstGeom prst="rect">
            <a:avLst/>
          </a:prstGeom>
          <a:noFill/>
          <a:ln w="9525">
            <a:noFill/>
            <a:miter lim="800000"/>
            <a:headEnd/>
            <a:tailEnd/>
          </a:ln>
        </p:spPr>
        <p:txBody>
          <a:bodyPr vert="horz" wrap="square" lIns="91424" tIns="45712" rIns="91424" bIns="45712" numCol="1" anchor="b" anchorCtr="0" compatLnSpc="1">
            <a:prstTxWarp prst="textNoShape">
              <a:avLst/>
            </a:prstTxWarp>
          </a:bodyPr>
          <a:lstStyle>
            <a:lvl1pPr>
              <a:defRPr sz="1200"/>
            </a:lvl1pPr>
          </a:lstStyle>
          <a:p>
            <a:pPr>
              <a:defRPr/>
            </a:pPr>
            <a:endParaRPr lang="en-US" dirty="0"/>
          </a:p>
        </p:txBody>
      </p:sp>
      <p:sp>
        <p:nvSpPr>
          <p:cNvPr id="16391" name="Rectangle 7"/>
          <p:cNvSpPr>
            <a:spLocks noGrp="1" noChangeArrowheads="1"/>
          </p:cNvSpPr>
          <p:nvPr>
            <p:ph type="sldNum" sz="quarter" idx="5"/>
          </p:nvPr>
        </p:nvSpPr>
        <p:spPr bwMode="auto">
          <a:xfrm>
            <a:off x="3884613" y="8737600"/>
            <a:ext cx="2971800" cy="460375"/>
          </a:xfrm>
          <a:prstGeom prst="rect">
            <a:avLst/>
          </a:prstGeom>
          <a:noFill/>
          <a:ln w="9525">
            <a:noFill/>
            <a:miter lim="800000"/>
            <a:headEnd/>
            <a:tailEnd/>
          </a:ln>
        </p:spPr>
        <p:txBody>
          <a:bodyPr vert="horz" wrap="square" lIns="91424" tIns="45712" rIns="91424" bIns="45712" numCol="1" anchor="b" anchorCtr="0" compatLnSpc="1">
            <a:prstTxWarp prst="textNoShape">
              <a:avLst/>
            </a:prstTxWarp>
          </a:bodyPr>
          <a:lstStyle>
            <a:lvl1pPr algn="r">
              <a:defRPr sz="1200"/>
            </a:lvl1pPr>
          </a:lstStyle>
          <a:p>
            <a:pPr>
              <a:defRPr/>
            </a:pPr>
            <a:fld id="{909BD131-D7D4-4543-B169-6430F3730B14}" type="slidenum">
              <a:rPr lang="en-US"/>
              <a:pPr>
                <a:defRPr/>
              </a:pPr>
              <a:t>‹#›</a:t>
            </a:fld>
            <a:endParaRPr lang="en-US" dirty="0"/>
          </a:p>
        </p:txBody>
      </p:sp>
    </p:spTree>
    <p:extLst>
      <p:ext uri="{BB962C8B-B14F-4D97-AF65-F5344CB8AC3E}">
        <p14:creationId xmlns:p14="http://schemas.microsoft.com/office/powerpoint/2010/main" val="28584582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09BD131-D7D4-4543-B169-6430F3730B14}" type="slidenum">
              <a:rPr lang="en-US" smtClean="0"/>
              <a:pPr>
                <a:defRPr/>
              </a:pPr>
              <a:t>2</a:t>
            </a:fld>
            <a:endParaRPr lang="en-US" dirty="0"/>
          </a:p>
        </p:txBody>
      </p:sp>
    </p:spTree>
    <p:extLst>
      <p:ext uri="{BB962C8B-B14F-4D97-AF65-F5344CB8AC3E}">
        <p14:creationId xmlns:p14="http://schemas.microsoft.com/office/powerpoint/2010/main" val="2415606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09BD131-D7D4-4543-B169-6430F3730B14}" type="slidenum">
              <a:rPr lang="en-US" smtClean="0"/>
              <a:pPr>
                <a:defRPr/>
              </a:pPr>
              <a:t>3</a:t>
            </a:fld>
            <a:endParaRPr lang="en-US" dirty="0"/>
          </a:p>
        </p:txBody>
      </p:sp>
    </p:spTree>
    <p:extLst>
      <p:ext uri="{BB962C8B-B14F-4D97-AF65-F5344CB8AC3E}">
        <p14:creationId xmlns:p14="http://schemas.microsoft.com/office/powerpoint/2010/main" val="882929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09BD131-D7D4-4543-B169-6430F3730B14}" type="slidenum">
              <a:rPr lang="en-US" smtClean="0"/>
              <a:pPr>
                <a:defRPr/>
              </a:pPr>
              <a:t>5</a:t>
            </a:fld>
            <a:endParaRPr lang="en-US" dirty="0"/>
          </a:p>
        </p:txBody>
      </p:sp>
    </p:spTree>
    <p:extLst>
      <p:ext uri="{BB962C8B-B14F-4D97-AF65-F5344CB8AC3E}">
        <p14:creationId xmlns:p14="http://schemas.microsoft.com/office/powerpoint/2010/main" val="1631438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F4E30CD-2391-4724-AE52-CF4E9C3E82C1}" type="datetimeFigureOut">
              <a:rPr lang="en-US"/>
              <a:pPr>
                <a:defRPr/>
              </a:pPr>
              <a:t>9/28/2011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03F147D-639D-4E60-823F-2D2BE310184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E490D14-082D-407D-A7FA-F9B36563740B}" type="datetimeFigureOut">
              <a:rPr lang="en-US"/>
              <a:pPr>
                <a:defRPr/>
              </a:pPr>
              <a:t>9/28/2011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32C8880-76E8-45AA-9AF3-99ADCBFF0BA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F7F7C94-B143-47AB-9104-A1B017D683A8}" type="datetimeFigureOut">
              <a:rPr lang="en-US"/>
              <a:pPr>
                <a:defRPr/>
              </a:pPr>
              <a:t>9/28/2011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4413C5D-891C-4873-9A84-34F0911298E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0092F3-8CAA-472A-A8F7-F8BF7F6E381B}" type="datetimeFigureOut">
              <a:rPr lang="en-US"/>
              <a:pPr>
                <a:defRPr/>
              </a:pPr>
              <a:t>9/28/2011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77DC6C8-DE8D-4371-8ABC-C6AA1B8250CA}"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4362369-82D7-4594-9B99-839F90B0BA1B}" type="datetimeFigureOut">
              <a:rPr lang="en-US"/>
              <a:pPr>
                <a:defRPr/>
              </a:pPr>
              <a:t>9/28/2011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48EE993-0615-418A-8878-5F138A0BC3ED}"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2E908F7-6EEB-49BA-B4DC-D08ACFC09062}" type="datetimeFigureOut">
              <a:rPr lang="en-US"/>
              <a:pPr>
                <a:defRPr/>
              </a:pPr>
              <a:t>9/28/2011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A522DA6-AD93-40E2-BE88-E53462631A9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4CD7DBD-C2B4-4C79-B9A7-A2A21B9CF496}" type="datetimeFigureOut">
              <a:rPr lang="en-US"/>
              <a:pPr>
                <a:defRPr/>
              </a:pPr>
              <a:t>9/28/2011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478BE382-5897-4EA3-8C15-82B0C88D9C6E}"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C1863C1-D1CC-45E1-AA54-4457AFCB58C0}" type="datetimeFigureOut">
              <a:rPr lang="en-US"/>
              <a:pPr>
                <a:defRPr/>
              </a:pPr>
              <a:t>9/28/2011</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2AD230A-9B65-4811-81ED-F0D62E19BED8}"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F7407F1-453B-4EC8-B948-5DD144E7BBC4}" type="datetimeFigureOut">
              <a:rPr lang="en-US"/>
              <a:pPr>
                <a:defRPr/>
              </a:pPr>
              <a:t>9/28/2011</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29A04F61-E739-4118-A3F3-0F97660E6ED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7FE9551-CB43-4EB8-9BC3-9EC59A586682}" type="datetimeFigureOut">
              <a:rPr lang="en-US"/>
              <a:pPr>
                <a:defRPr/>
              </a:pPr>
              <a:t>9/28/2011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A484FA3B-3298-41C5-8B10-974BE509C38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4D4856C-49EE-4571-817D-278AC603FD99}" type="datetimeFigureOut">
              <a:rPr lang="en-US"/>
              <a:pPr>
                <a:defRPr/>
              </a:pPr>
              <a:t>9/28/2011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13B3D43-D440-48A7-AEE6-20C4B0D140B4}"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fontAlgn="auto">
              <a:spcBef>
                <a:spcPts val="0"/>
              </a:spcBef>
              <a:spcAft>
                <a:spcPts val="0"/>
              </a:spcAft>
              <a:defRPr sz="1200" b="0">
                <a:solidFill>
                  <a:schemeClr val="tx1">
                    <a:tint val="75000"/>
                  </a:schemeClr>
                </a:solidFill>
                <a:latin typeface="+mn-lt"/>
              </a:defRPr>
            </a:lvl1pPr>
          </a:lstStyle>
          <a:p>
            <a:pPr>
              <a:defRPr/>
            </a:pPr>
            <a:fld id="{8691AE8F-3697-41DD-B4EE-2C78EB45A360}" type="datetimeFigureOut">
              <a:rPr lang="en-US"/>
              <a:pPr>
                <a:defRPr/>
              </a:pPr>
              <a:t>9/28/2011</a:t>
            </a:fld>
            <a:endParaRPr lang="en-US" dirty="0"/>
          </a:p>
        </p:txBody>
      </p:sp>
      <p:sp>
        <p:nvSpPr>
          <p:cNvPr id="5" name="Footer Placeholder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fontAlgn="auto">
              <a:spcBef>
                <a:spcPts val="0"/>
              </a:spcBef>
              <a:spcAft>
                <a:spcPts val="0"/>
              </a:spcAft>
              <a:defRPr sz="1200" b="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4914900" y="8475663"/>
            <a:ext cx="1600200" cy="485775"/>
          </a:xfrm>
          <a:prstGeom prst="rect">
            <a:avLst/>
          </a:prstGeom>
        </p:spPr>
        <p:txBody>
          <a:bodyPr vert="horz" lIns="91440" tIns="45720" rIns="91440" bIns="45720" rtlCol="0" anchor="ctr"/>
          <a:lstStyle>
            <a:lvl1pPr algn="r" fontAlgn="auto">
              <a:spcBef>
                <a:spcPts val="0"/>
              </a:spcBef>
              <a:spcAft>
                <a:spcPts val="0"/>
              </a:spcAft>
              <a:defRPr sz="1200" b="0">
                <a:solidFill>
                  <a:schemeClr val="tx1">
                    <a:tint val="75000"/>
                  </a:schemeClr>
                </a:solidFill>
                <a:latin typeface="+mn-lt"/>
              </a:defRPr>
            </a:lvl1pPr>
          </a:lstStyle>
          <a:p>
            <a:pPr>
              <a:defRPr/>
            </a:pPr>
            <a:fld id="{F5FB8EA2-354F-476A-A9F9-4E26CA37EC5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3.wmf"/><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4.wmf"/><Relationship Id="rId7" Type="http://schemas.openxmlformats.org/officeDocument/2006/relationships/hyperlink" Target="http://makingstrides.acsevents.org/"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hyperlink" Target="http://ny.aft.org/rap" TargetMode="External"/><Relationship Id="rId4" Type="http://schemas.openxmlformats.org/officeDocument/2006/relationships/image" Target="../media/image5.png"/><Relationship Id="rId9" Type="http://schemas.openxmlformats.org/officeDocument/2006/relationships/image" Target="../media/image8.gif"/></Relationships>
</file>

<file path=ppt/slides/_rels/slide3.xml.rels><?xml version="1.0" encoding="UTF-8" standalone="yes"?>
<Relationships xmlns="http://schemas.openxmlformats.org/package/2006/relationships"><Relationship Id="rId8" Type="http://schemas.openxmlformats.org/officeDocument/2006/relationships/hyperlink" Target="http://www.yespa.org/" TargetMode="External"/><Relationship Id="rId3" Type="http://schemas.openxmlformats.org/officeDocument/2006/relationships/hyperlink" Target="http://www.aft.org/" TargetMode="External"/><Relationship Id="rId7"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media/image9.jpeg"/><Relationship Id="rId10" Type="http://schemas.openxmlformats.org/officeDocument/2006/relationships/image" Target="../media/image13.png"/><Relationship Id="rId4" Type="http://schemas.openxmlformats.org/officeDocument/2006/relationships/hyperlink" Target="http://www.nysut.org/" TargetMode="External"/><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4.gif"/><Relationship Id="rId7" Type="http://schemas.openxmlformats.org/officeDocument/2006/relationships/hyperlink" Target="http://rochesterny.courseinsite.com/login.html"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hyperlink" Target="http://mail.rcsdk12.org/" TargetMode="External"/><Relationship Id="rId5" Type="http://schemas.openxmlformats.org/officeDocument/2006/relationships/hyperlink" Target="http://rcsdk12.org/rcsd/site/default.asp" TargetMode="External"/><Relationship Id="rId4" Type="http://schemas.openxmlformats.org/officeDocument/2006/relationships/image" Target="../media/image15.wmf"/></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7.e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4" name="Title 5"/>
          <p:cNvSpPr>
            <a:spLocks noGrp="1"/>
          </p:cNvSpPr>
          <p:nvPr>
            <p:ph type="title"/>
          </p:nvPr>
        </p:nvSpPr>
        <p:spPr>
          <a:xfrm>
            <a:off x="0" y="366713"/>
            <a:ext cx="6858000" cy="1690687"/>
          </a:xfrm>
          <a:solidFill>
            <a:schemeClr val="bg1"/>
          </a:solidFill>
          <a:ln w="76200">
            <a:solidFill>
              <a:schemeClr val="tx1"/>
            </a:solidFill>
          </a:ln>
        </p:spPr>
        <p:txBody>
          <a:bodyPr/>
          <a:lstStyle/>
          <a:p>
            <a:pPr algn="l" eaLnBrk="1" hangingPunct="1"/>
            <a:r>
              <a:rPr lang="en-US" sz="4000" dirty="0" smtClean="0">
                <a:solidFill>
                  <a:srgbClr val="FF0000"/>
                </a:solidFill>
              </a:rPr>
              <a:t>The R.A.P Connection </a:t>
            </a:r>
            <a:br>
              <a:rPr lang="en-US" sz="4000" dirty="0" smtClean="0">
                <a:solidFill>
                  <a:srgbClr val="FF0000"/>
                </a:solidFill>
              </a:rPr>
            </a:br>
            <a:r>
              <a:rPr lang="en-US" sz="2400" dirty="0" smtClean="0"/>
              <a:t>SEPT./OCT 2011                      Volume 45</a:t>
            </a:r>
            <a:r>
              <a:rPr lang="en-US" sz="1600" dirty="0" smtClean="0">
                <a:solidFill>
                  <a:srgbClr val="0D0D0D"/>
                </a:solidFill>
              </a:rPr>
              <a:t/>
            </a:r>
            <a:br>
              <a:rPr lang="en-US" sz="1600" dirty="0" smtClean="0">
                <a:solidFill>
                  <a:srgbClr val="0D0D0D"/>
                </a:solidFill>
              </a:rPr>
            </a:br>
            <a:r>
              <a:rPr lang="en-US" sz="1600" dirty="0" smtClean="0">
                <a:solidFill>
                  <a:srgbClr val="0D0D0D"/>
                </a:solidFill>
              </a:rPr>
              <a:t/>
            </a:r>
            <a:br>
              <a:rPr lang="en-US" sz="1600" dirty="0" smtClean="0">
                <a:solidFill>
                  <a:srgbClr val="0D0D0D"/>
                </a:solidFill>
              </a:rPr>
            </a:br>
            <a:r>
              <a:rPr lang="en-US" sz="1100" dirty="0" smtClean="0">
                <a:solidFill>
                  <a:srgbClr val="FF0000"/>
                </a:solidFill>
              </a:rPr>
              <a:t>The Official Publication                                                                  Editor: Mary Lerkins</a:t>
            </a:r>
            <a:endParaRPr lang="en-US" sz="1600" dirty="0" smtClean="0">
              <a:solidFill>
                <a:srgbClr val="FF0000"/>
              </a:solidFill>
            </a:endParaRPr>
          </a:p>
        </p:txBody>
      </p:sp>
      <p:sp>
        <p:nvSpPr>
          <p:cNvPr id="14345" name="Subtitle 6"/>
          <p:cNvSpPr>
            <a:spLocks noGrp="1"/>
          </p:cNvSpPr>
          <p:nvPr>
            <p:ph sz="half" idx="1"/>
          </p:nvPr>
        </p:nvSpPr>
        <p:spPr>
          <a:xfrm>
            <a:off x="304800" y="2133600"/>
            <a:ext cx="2171700" cy="7000875"/>
          </a:xfrm>
          <a:solidFill>
            <a:schemeClr val="bg1"/>
          </a:solidFill>
          <a:ln w="57150">
            <a:solidFill>
              <a:schemeClr val="tx1"/>
            </a:solidFill>
          </a:ln>
        </p:spPr>
        <p:txBody>
          <a:bodyPr/>
          <a:lstStyle/>
          <a:p>
            <a:pPr eaLnBrk="1" hangingPunct="1">
              <a:buFont typeface="Arial" charset="0"/>
              <a:buNone/>
            </a:pPr>
            <a:r>
              <a:rPr lang="en-US" sz="2600" b="1" dirty="0" smtClean="0"/>
              <a:t>       </a:t>
            </a:r>
            <a:r>
              <a:rPr lang="en-US" sz="1600" b="1" dirty="0" smtClean="0"/>
              <a:t>Officers</a:t>
            </a:r>
          </a:p>
          <a:p>
            <a:pPr eaLnBrk="1" hangingPunct="1">
              <a:buFont typeface="Arial" charset="0"/>
              <a:buNone/>
            </a:pPr>
            <a:r>
              <a:rPr lang="en-US" sz="1200" dirty="0" smtClean="0"/>
              <a:t>Margie Brumfield- </a:t>
            </a:r>
            <a:r>
              <a:rPr lang="en-US" sz="1200" b="1" dirty="0" smtClean="0"/>
              <a:t>President</a:t>
            </a:r>
          </a:p>
          <a:p>
            <a:pPr eaLnBrk="1" hangingPunct="1">
              <a:buFont typeface="Arial" charset="0"/>
              <a:buNone/>
            </a:pPr>
            <a:r>
              <a:rPr lang="en-US" sz="1200" dirty="0" smtClean="0"/>
              <a:t>Mary Lerkins- </a:t>
            </a:r>
          </a:p>
          <a:p>
            <a:pPr algn="ctr" eaLnBrk="1" hangingPunct="1">
              <a:buFont typeface="Arial" charset="0"/>
              <a:buNone/>
            </a:pPr>
            <a:r>
              <a:rPr lang="en-US" sz="1200" b="1" dirty="0" smtClean="0"/>
              <a:t>1</a:t>
            </a:r>
            <a:r>
              <a:rPr lang="en-US" sz="1200" b="1" baseline="30000" dirty="0" smtClean="0"/>
              <a:t>st</a:t>
            </a:r>
            <a:r>
              <a:rPr lang="en-US" sz="1200" b="1" dirty="0" smtClean="0"/>
              <a:t> Vice President</a:t>
            </a:r>
          </a:p>
          <a:p>
            <a:pPr eaLnBrk="1" hangingPunct="1">
              <a:buFont typeface="Arial" charset="0"/>
              <a:buNone/>
            </a:pPr>
            <a:r>
              <a:rPr lang="en-US" sz="1200" dirty="0" smtClean="0"/>
              <a:t>Angelina Rivera-</a:t>
            </a:r>
          </a:p>
          <a:p>
            <a:pPr eaLnBrk="1" hangingPunct="1">
              <a:buFont typeface="Arial" charset="0"/>
              <a:buNone/>
            </a:pPr>
            <a:r>
              <a:rPr lang="en-US" sz="1200" dirty="0" smtClean="0"/>
              <a:t>        </a:t>
            </a:r>
            <a:r>
              <a:rPr lang="en-US" sz="1200" b="1" dirty="0" smtClean="0"/>
              <a:t> 2</a:t>
            </a:r>
            <a:r>
              <a:rPr lang="en-US" sz="1200" b="1" baseline="30000" dirty="0" smtClean="0"/>
              <a:t>nd</a:t>
            </a:r>
            <a:r>
              <a:rPr lang="en-US" sz="1200" b="1" dirty="0" smtClean="0"/>
              <a:t> Vice President</a:t>
            </a:r>
          </a:p>
          <a:p>
            <a:pPr eaLnBrk="1" hangingPunct="1">
              <a:buFont typeface="Arial" charset="0"/>
              <a:buNone/>
            </a:pPr>
            <a:r>
              <a:rPr lang="en-US" sz="1200" dirty="0" smtClean="0"/>
              <a:t>Natalie Vazzana-</a:t>
            </a:r>
          </a:p>
          <a:p>
            <a:pPr eaLnBrk="1" hangingPunct="1">
              <a:buFont typeface="Arial" charset="0"/>
              <a:buNone/>
            </a:pPr>
            <a:r>
              <a:rPr lang="en-US" sz="1200" b="1" dirty="0" smtClean="0"/>
              <a:t>Secretary/Treasurer</a:t>
            </a:r>
          </a:p>
          <a:p>
            <a:pPr eaLnBrk="1" hangingPunct="1">
              <a:buFont typeface="Arial" charset="0"/>
              <a:buNone/>
            </a:pPr>
            <a:r>
              <a:rPr lang="en-US" sz="1900" b="1" dirty="0" smtClean="0"/>
              <a:t> </a:t>
            </a:r>
            <a:r>
              <a:rPr lang="en-US" sz="1200" b="1" dirty="0" smtClean="0"/>
              <a:t>30 N.Union St</a:t>
            </a:r>
            <a:r>
              <a:rPr lang="en-US" sz="1400" b="1" dirty="0" smtClean="0"/>
              <a:t>., </a:t>
            </a:r>
            <a:r>
              <a:rPr lang="en-US" sz="1200" b="1" dirty="0" smtClean="0"/>
              <a:t>Suite</a:t>
            </a:r>
            <a:r>
              <a:rPr lang="en-US" sz="1400" b="1" dirty="0" smtClean="0"/>
              <a:t> </a:t>
            </a:r>
            <a:r>
              <a:rPr lang="en-US" sz="1200" b="1" dirty="0" smtClean="0"/>
              <a:t>203, Rochester, NY 14607</a:t>
            </a:r>
          </a:p>
          <a:p>
            <a:pPr eaLnBrk="1" hangingPunct="1">
              <a:buFont typeface="Arial" charset="0"/>
              <a:buNone/>
            </a:pPr>
            <a:r>
              <a:rPr lang="en-US" sz="1400" b="1" dirty="0" smtClean="0"/>
              <a:t>   </a:t>
            </a:r>
            <a:r>
              <a:rPr lang="en-US" sz="1200" b="1" dirty="0" smtClean="0"/>
              <a:t>Office- 454-1380</a:t>
            </a:r>
          </a:p>
          <a:p>
            <a:pPr eaLnBrk="1" hangingPunct="1">
              <a:buFont typeface="Arial" charset="0"/>
              <a:buNone/>
            </a:pPr>
            <a:r>
              <a:rPr lang="en-US" sz="1400" b="1" dirty="0" smtClean="0"/>
              <a:t>   </a:t>
            </a:r>
            <a:r>
              <a:rPr lang="en-US" sz="1200" b="1" dirty="0" smtClean="0"/>
              <a:t>Fax- 454-1383</a:t>
            </a:r>
          </a:p>
          <a:p>
            <a:pPr eaLnBrk="1" hangingPunct="1">
              <a:buFont typeface="Arial" charset="0"/>
              <a:buNone/>
            </a:pPr>
            <a:r>
              <a:rPr lang="en-US" sz="1200" b="1" dirty="0" smtClean="0">
                <a:solidFill>
                  <a:srgbClr val="2A01BF"/>
                </a:solidFill>
              </a:rPr>
              <a:t>http://ny.aft.org/rap</a:t>
            </a:r>
          </a:p>
          <a:p>
            <a:pPr eaLnBrk="1" hangingPunct="1">
              <a:buFont typeface="Arial" charset="0"/>
              <a:buNone/>
            </a:pPr>
            <a:r>
              <a:rPr lang="en-US" sz="1900" b="1" dirty="0" smtClean="0"/>
              <a:t>   </a:t>
            </a:r>
            <a:r>
              <a:rPr lang="en-US" sz="1400" b="1" dirty="0" smtClean="0"/>
              <a:t>Executive Board      Members</a:t>
            </a:r>
          </a:p>
          <a:p>
            <a:pPr eaLnBrk="1" hangingPunct="1">
              <a:buFont typeface="Arial" charset="0"/>
              <a:buNone/>
            </a:pPr>
            <a:r>
              <a:rPr lang="en-US" sz="1700" dirty="0" smtClean="0"/>
              <a:t>   </a:t>
            </a:r>
            <a:r>
              <a:rPr lang="en-US" sz="1000" dirty="0" smtClean="0"/>
              <a:t>Paul Pittinaro- </a:t>
            </a:r>
            <a:r>
              <a:rPr lang="en-US" sz="1000" b="1" dirty="0" smtClean="0"/>
              <a:t>Board Chairperson</a:t>
            </a:r>
          </a:p>
          <a:p>
            <a:pPr eaLnBrk="1" hangingPunct="1">
              <a:buFont typeface="Arial" charset="0"/>
              <a:buNone/>
            </a:pPr>
            <a:r>
              <a:rPr lang="en-US" sz="1000" dirty="0" smtClean="0"/>
              <a:t>     Jewell Brown</a:t>
            </a:r>
          </a:p>
          <a:p>
            <a:pPr eaLnBrk="1" hangingPunct="1">
              <a:buFont typeface="Arial" charset="0"/>
              <a:buNone/>
            </a:pPr>
            <a:r>
              <a:rPr lang="en-US" sz="1000" dirty="0" smtClean="0"/>
              <a:t>     Cedric Moorehead</a:t>
            </a:r>
          </a:p>
          <a:p>
            <a:pPr eaLnBrk="1" hangingPunct="1">
              <a:buFont typeface="Arial" charset="0"/>
              <a:buNone/>
            </a:pPr>
            <a:r>
              <a:rPr lang="en-US" sz="1000" dirty="0" smtClean="0"/>
              <a:t>     Terry Spiva</a:t>
            </a:r>
          </a:p>
          <a:p>
            <a:pPr eaLnBrk="1" hangingPunct="1">
              <a:buFont typeface="Arial" charset="0"/>
              <a:buNone/>
            </a:pPr>
            <a:r>
              <a:rPr lang="en-US" sz="1000" dirty="0" smtClean="0"/>
              <a:t>     Linda Thompson</a:t>
            </a:r>
          </a:p>
          <a:p>
            <a:pPr eaLnBrk="1" hangingPunct="1">
              <a:buFont typeface="Arial" charset="0"/>
              <a:buNone/>
            </a:pPr>
            <a:r>
              <a:rPr lang="en-US" sz="1000" dirty="0" smtClean="0"/>
              <a:t>     Dorothy Tisdale</a:t>
            </a:r>
          </a:p>
          <a:p>
            <a:pPr eaLnBrk="1" hangingPunct="1">
              <a:buFont typeface="Arial" charset="0"/>
              <a:buNone/>
            </a:pPr>
            <a:r>
              <a:rPr lang="en-US" sz="1000" dirty="0" smtClean="0"/>
              <a:t>     Maryann Tychoniewicz</a:t>
            </a:r>
          </a:p>
          <a:p>
            <a:pPr eaLnBrk="1" hangingPunct="1">
              <a:buFont typeface="Arial" charset="0"/>
              <a:buNone/>
            </a:pPr>
            <a:r>
              <a:rPr lang="en-US" sz="1000" dirty="0" smtClean="0"/>
              <a:t>     Rosemary Wilson</a:t>
            </a:r>
          </a:p>
          <a:p>
            <a:pPr eaLnBrk="1" hangingPunct="1"/>
            <a:endParaRPr lang="en-US" sz="1000" dirty="0" smtClean="0"/>
          </a:p>
          <a:p>
            <a:pPr eaLnBrk="1" hangingPunct="1">
              <a:buFont typeface="Arial" charset="0"/>
              <a:buNone/>
            </a:pPr>
            <a:endParaRPr lang="en-US" sz="1500" dirty="0" smtClean="0"/>
          </a:p>
          <a:p>
            <a:pPr eaLnBrk="1" hangingPunct="1"/>
            <a:endParaRPr lang="en-US" sz="1700" dirty="0" smtClean="0"/>
          </a:p>
        </p:txBody>
      </p:sp>
      <p:sp>
        <p:nvSpPr>
          <p:cNvPr id="14346" name="Content Placeholder 10"/>
          <p:cNvSpPr>
            <a:spLocks noGrp="1"/>
          </p:cNvSpPr>
          <p:nvPr>
            <p:ph sz="half" idx="2"/>
          </p:nvPr>
        </p:nvSpPr>
        <p:spPr>
          <a:xfrm>
            <a:off x="2667000" y="2074863"/>
            <a:ext cx="3810000" cy="6934200"/>
          </a:xfrm>
        </p:spPr>
        <p:txBody>
          <a:bodyPr/>
          <a:lstStyle/>
          <a:p>
            <a:pPr eaLnBrk="1" hangingPunct="1">
              <a:lnSpc>
                <a:spcPct val="60000"/>
              </a:lnSpc>
              <a:buFont typeface="Arial" charset="0"/>
              <a:buNone/>
            </a:pPr>
            <a:endParaRPr lang="en-US" sz="1200" b="1" u="sng" dirty="0" smtClean="0"/>
          </a:p>
          <a:p>
            <a:pPr eaLnBrk="1" hangingPunct="1">
              <a:lnSpc>
                <a:spcPct val="60000"/>
              </a:lnSpc>
              <a:buFont typeface="Arial" charset="0"/>
              <a:buNone/>
            </a:pPr>
            <a:r>
              <a:rPr lang="en-US" sz="1400" b="1" u="sng" dirty="0" smtClean="0"/>
              <a:t>From the Desk of the President:</a:t>
            </a:r>
          </a:p>
          <a:p>
            <a:pPr eaLnBrk="1" hangingPunct="1">
              <a:lnSpc>
                <a:spcPct val="60000"/>
              </a:lnSpc>
              <a:buFont typeface="Arial" charset="0"/>
              <a:buNone/>
            </a:pPr>
            <a:r>
              <a:rPr lang="en-US" sz="1100" b="1" dirty="0" smtClean="0"/>
              <a:t>WELCOME BACK!</a:t>
            </a:r>
          </a:p>
          <a:p>
            <a:pPr eaLnBrk="1" hangingPunct="1">
              <a:lnSpc>
                <a:spcPct val="60000"/>
              </a:lnSpc>
              <a:buFont typeface="Arial" charset="0"/>
              <a:buNone/>
            </a:pPr>
            <a:r>
              <a:rPr lang="en-US" sz="1000" dirty="0" smtClean="0"/>
              <a:t>The end of last school year has been the most disheartening year </a:t>
            </a:r>
          </a:p>
          <a:p>
            <a:pPr eaLnBrk="1" hangingPunct="1">
              <a:lnSpc>
                <a:spcPct val="60000"/>
              </a:lnSpc>
              <a:buFont typeface="Arial" charset="0"/>
              <a:buNone/>
            </a:pPr>
            <a:r>
              <a:rPr lang="en-US" sz="1000" dirty="0"/>
              <a:t>e</a:t>
            </a:r>
            <a:r>
              <a:rPr lang="en-US" sz="1000" dirty="0" smtClean="0"/>
              <a:t>ver, because of the many RIF(reduction in force) notices that went</a:t>
            </a:r>
          </a:p>
          <a:p>
            <a:pPr eaLnBrk="1" hangingPunct="1">
              <a:lnSpc>
                <a:spcPct val="60000"/>
              </a:lnSpc>
              <a:buFont typeface="Arial" charset="0"/>
              <a:buNone/>
            </a:pPr>
            <a:r>
              <a:rPr lang="en-US" sz="1000" dirty="0"/>
              <a:t>o</a:t>
            </a:r>
            <a:r>
              <a:rPr lang="en-US" sz="1000" dirty="0" smtClean="0"/>
              <a:t>ut. It started out as 142 potential notices that settled at 132 </a:t>
            </a:r>
          </a:p>
          <a:p>
            <a:pPr eaLnBrk="1" hangingPunct="1">
              <a:lnSpc>
                <a:spcPct val="60000"/>
              </a:lnSpc>
              <a:buFont typeface="Arial" charset="0"/>
              <a:buNone/>
            </a:pPr>
            <a:r>
              <a:rPr lang="en-US" sz="1000" dirty="0"/>
              <a:t>a</a:t>
            </a:r>
            <a:r>
              <a:rPr lang="en-US" sz="1000" dirty="0" smtClean="0"/>
              <a:t>ctual RIF’s. Many were also displaced. There was much, much</a:t>
            </a:r>
          </a:p>
          <a:p>
            <a:pPr eaLnBrk="1" hangingPunct="1">
              <a:lnSpc>
                <a:spcPct val="60000"/>
              </a:lnSpc>
              <a:buFont typeface="Arial" charset="0"/>
              <a:buNone/>
            </a:pPr>
            <a:r>
              <a:rPr lang="en-US" sz="1000" dirty="0"/>
              <a:t>m</a:t>
            </a:r>
            <a:r>
              <a:rPr lang="en-US" sz="1000" dirty="0" smtClean="0"/>
              <a:t>ovement! Fortunately many of our members have been called back,</a:t>
            </a:r>
          </a:p>
          <a:p>
            <a:pPr eaLnBrk="1" hangingPunct="1">
              <a:lnSpc>
                <a:spcPct val="60000"/>
              </a:lnSpc>
              <a:buFont typeface="Arial" charset="0"/>
              <a:buNone/>
            </a:pPr>
            <a:r>
              <a:rPr lang="en-US" sz="1000" dirty="0"/>
              <a:t>b</a:t>
            </a:r>
            <a:r>
              <a:rPr lang="en-US" sz="1000" dirty="0" smtClean="0"/>
              <a:t>ut not necessarily in the same positions; but back to work. To date</a:t>
            </a:r>
          </a:p>
          <a:p>
            <a:pPr eaLnBrk="1" hangingPunct="1">
              <a:lnSpc>
                <a:spcPct val="60000"/>
              </a:lnSpc>
              <a:buFont typeface="Arial" charset="0"/>
              <a:buNone/>
            </a:pPr>
            <a:r>
              <a:rPr lang="en-US" sz="1000" dirty="0"/>
              <a:t>w</a:t>
            </a:r>
            <a:r>
              <a:rPr lang="en-US" sz="1000" dirty="0" smtClean="0"/>
              <a:t>e are aware of 55 restored positions.</a:t>
            </a:r>
          </a:p>
          <a:p>
            <a:pPr eaLnBrk="1" hangingPunct="1">
              <a:lnSpc>
                <a:spcPct val="60000"/>
              </a:lnSpc>
              <a:buFont typeface="Arial" charset="0"/>
              <a:buNone/>
            </a:pPr>
            <a:r>
              <a:rPr lang="en-US" sz="1200" b="1" dirty="0" smtClean="0"/>
              <a:t>RAP INSTITUTE…</a:t>
            </a:r>
            <a:endParaRPr lang="en-US" sz="1200" dirty="0" smtClean="0"/>
          </a:p>
          <a:p>
            <a:pPr eaLnBrk="1" hangingPunct="1">
              <a:lnSpc>
                <a:spcPct val="60000"/>
              </a:lnSpc>
              <a:buFont typeface="Arial" charset="0"/>
              <a:buNone/>
            </a:pPr>
            <a:r>
              <a:rPr lang="en-US" sz="1000" dirty="0" smtClean="0"/>
              <a:t>The RCSD finally recognized our needs and offered paid PD at the end </a:t>
            </a:r>
          </a:p>
          <a:p>
            <a:pPr eaLnBrk="1" hangingPunct="1">
              <a:lnSpc>
                <a:spcPct val="60000"/>
              </a:lnSpc>
              <a:buFont typeface="Arial" charset="0"/>
              <a:buNone/>
            </a:pPr>
            <a:r>
              <a:rPr lang="en-US" sz="1000" dirty="0"/>
              <a:t>o</a:t>
            </a:r>
            <a:r>
              <a:rPr lang="en-US" sz="1000" dirty="0" smtClean="0"/>
              <a:t>f June without RAP having to negotiate or beg for it. It was limited</a:t>
            </a:r>
          </a:p>
          <a:p>
            <a:pPr eaLnBrk="1" hangingPunct="1">
              <a:lnSpc>
                <a:spcPct val="60000"/>
              </a:lnSpc>
              <a:buFont typeface="Arial" charset="0"/>
              <a:buNone/>
            </a:pPr>
            <a:r>
              <a:rPr lang="en-US" sz="1000" dirty="0"/>
              <a:t>t</a:t>
            </a:r>
            <a:r>
              <a:rPr lang="en-US" sz="1000" dirty="0" smtClean="0"/>
              <a:t>o 150 members with the plan of an additional 150 attending another</a:t>
            </a:r>
          </a:p>
          <a:p>
            <a:pPr eaLnBrk="1" hangingPunct="1">
              <a:lnSpc>
                <a:spcPct val="60000"/>
              </a:lnSpc>
              <a:buFont typeface="Arial" charset="0"/>
              <a:buNone/>
            </a:pPr>
            <a:r>
              <a:rPr lang="en-US" sz="1000" dirty="0"/>
              <a:t>s</a:t>
            </a:r>
            <a:r>
              <a:rPr lang="en-US" sz="1000" dirty="0" smtClean="0"/>
              <a:t>ession in the fall, the week before school started. Unfortunately;</a:t>
            </a:r>
          </a:p>
          <a:p>
            <a:pPr eaLnBrk="1" hangingPunct="1">
              <a:lnSpc>
                <a:spcPct val="60000"/>
              </a:lnSpc>
              <a:buFont typeface="Arial" charset="0"/>
              <a:buNone/>
            </a:pPr>
            <a:r>
              <a:rPr lang="en-US" sz="1000" dirty="0"/>
              <a:t>a</a:t>
            </a:r>
            <a:r>
              <a:rPr lang="en-US" sz="1000" dirty="0" smtClean="0"/>
              <a:t>fter the first session, the reports that were sent back to central</a:t>
            </a:r>
          </a:p>
          <a:p>
            <a:pPr eaLnBrk="1" hangingPunct="1">
              <a:lnSpc>
                <a:spcPct val="60000"/>
              </a:lnSpc>
              <a:buFont typeface="Arial" charset="0"/>
              <a:buNone/>
            </a:pPr>
            <a:r>
              <a:rPr lang="en-US" sz="1000" dirty="0"/>
              <a:t>o</a:t>
            </a:r>
            <a:r>
              <a:rPr lang="en-US" sz="1000" dirty="0" smtClean="0"/>
              <a:t>ffice concerning our group were so disturbing, which is totally</a:t>
            </a:r>
          </a:p>
          <a:p>
            <a:pPr eaLnBrk="1" hangingPunct="1">
              <a:lnSpc>
                <a:spcPct val="60000"/>
              </a:lnSpc>
              <a:buFont typeface="Arial" charset="0"/>
              <a:buNone/>
            </a:pPr>
            <a:r>
              <a:rPr lang="en-US" sz="1000" dirty="0"/>
              <a:t>u</a:t>
            </a:r>
            <a:r>
              <a:rPr lang="en-US" sz="1000" dirty="0" smtClean="0"/>
              <a:t>nacceptable! I believe it influenced their decision on having the </a:t>
            </a:r>
          </a:p>
          <a:p>
            <a:pPr eaLnBrk="1" hangingPunct="1">
              <a:lnSpc>
                <a:spcPct val="60000"/>
              </a:lnSpc>
              <a:buFont typeface="Arial" charset="0"/>
              <a:buNone/>
            </a:pPr>
            <a:r>
              <a:rPr lang="en-US" sz="1000" dirty="0"/>
              <a:t>s</a:t>
            </a:r>
            <a:r>
              <a:rPr lang="en-US" sz="1000" dirty="0" smtClean="0"/>
              <a:t>econd session or not! We were told that funds were no longer</a:t>
            </a:r>
          </a:p>
          <a:p>
            <a:pPr eaLnBrk="1" hangingPunct="1">
              <a:lnSpc>
                <a:spcPct val="60000"/>
              </a:lnSpc>
              <a:buFont typeface="Arial" charset="0"/>
              <a:buNone/>
            </a:pPr>
            <a:r>
              <a:rPr lang="en-US" sz="1000" dirty="0"/>
              <a:t>a</a:t>
            </a:r>
            <a:r>
              <a:rPr lang="en-US" sz="1000" dirty="0" smtClean="0"/>
              <a:t>vailable.</a:t>
            </a:r>
          </a:p>
          <a:p>
            <a:pPr eaLnBrk="1" hangingPunct="1">
              <a:lnSpc>
                <a:spcPct val="60000"/>
              </a:lnSpc>
              <a:buFont typeface="Arial" charset="0"/>
              <a:buNone/>
            </a:pPr>
            <a:r>
              <a:rPr lang="en-US" sz="1000" dirty="0" smtClean="0"/>
              <a:t>The reports that we received were horrible. It was a reflection on the</a:t>
            </a:r>
          </a:p>
          <a:p>
            <a:pPr eaLnBrk="1" hangingPunct="1">
              <a:lnSpc>
                <a:spcPct val="60000"/>
              </a:lnSpc>
              <a:buFont typeface="Arial" charset="0"/>
              <a:buNone/>
            </a:pPr>
            <a:r>
              <a:rPr lang="en-US" sz="1000" dirty="0"/>
              <a:t>e</a:t>
            </a:r>
            <a:r>
              <a:rPr lang="en-US" sz="1000" dirty="0" smtClean="0"/>
              <a:t>ntire organization. We have a list of participants of the Institute, and </a:t>
            </a:r>
          </a:p>
          <a:p>
            <a:pPr eaLnBrk="1" hangingPunct="1">
              <a:lnSpc>
                <a:spcPct val="60000"/>
              </a:lnSpc>
              <a:buFont typeface="Arial" charset="0"/>
              <a:buNone/>
            </a:pPr>
            <a:r>
              <a:rPr lang="en-US" sz="1000" dirty="0"/>
              <a:t>w</a:t>
            </a:r>
            <a:r>
              <a:rPr lang="en-US" sz="1000" dirty="0" smtClean="0"/>
              <a:t>e know it wasn’t all of you that took part in the disrespectful and</a:t>
            </a:r>
          </a:p>
          <a:p>
            <a:pPr eaLnBrk="1" hangingPunct="1">
              <a:lnSpc>
                <a:spcPct val="60000"/>
              </a:lnSpc>
              <a:buFont typeface="Arial" charset="0"/>
              <a:buNone/>
            </a:pPr>
            <a:r>
              <a:rPr lang="en-US" sz="1000" dirty="0"/>
              <a:t>d</a:t>
            </a:r>
            <a:r>
              <a:rPr lang="en-US" sz="1000" dirty="0" smtClean="0"/>
              <a:t>egrading behavior. Unfortunately all has to hear about our </a:t>
            </a:r>
          </a:p>
          <a:p>
            <a:pPr eaLnBrk="1" hangingPunct="1">
              <a:lnSpc>
                <a:spcPct val="60000"/>
              </a:lnSpc>
              <a:buFont typeface="Arial" charset="0"/>
              <a:buNone/>
            </a:pPr>
            <a:r>
              <a:rPr lang="en-US" sz="1000" dirty="0"/>
              <a:t>d</a:t>
            </a:r>
            <a:r>
              <a:rPr lang="en-US" sz="1000" dirty="0" smtClean="0"/>
              <a:t>isappointment and that it has to be dealt with in some manner.</a:t>
            </a:r>
          </a:p>
          <a:p>
            <a:pPr eaLnBrk="1" hangingPunct="1">
              <a:lnSpc>
                <a:spcPct val="60000"/>
              </a:lnSpc>
              <a:buFont typeface="Arial" charset="0"/>
              <a:buNone/>
            </a:pPr>
            <a:r>
              <a:rPr lang="en-US" sz="1000" dirty="0" smtClean="0"/>
              <a:t>RAP has made a unanimous decision to put vices in place to monitor</a:t>
            </a:r>
          </a:p>
          <a:p>
            <a:pPr eaLnBrk="1" hangingPunct="1">
              <a:lnSpc>
                <a:spcPct val="60000"/>
              </a:lnSpc>
              <a:buFont typeface="Arial" charset="0"/>
              <a:buNone/>
            </a:pPr>
            <a:r>
              <a:rPr lang="en-US" sz="1000" dirty="0"/>
              <a:t>t</a:t>
            </a:r>
            <a:r>
              <a:rPr lang="en-US" sz="1000" dirty="0" smtClean="0"/>
              <a:t>hese things and then only let members who genuinely want to be in </a:t>
            </a:r>
          </a:p>
          <a:p>
            <a:pPr eaLnBrk="1" hangingPunct="1">
              <a:lnSpc>
                <a:spcPct val="60000"/>
              </a:lnSpc>
              <a:buFont typeface="Arial" charset="0"/>
              <a:buNone/>
            </a:pPr>
            <a:r>
              <a:rPr lang="en-US" sz="1000" dirty="0"/>
              <a:t>a</a:t>
            </a:r>
            <a:r>
              <a:rPr lang="en-US" sz="1000" dirty="0" smtClean="0"/>
              <a:t> workshop for growth and not just to receive an honorarium. Only</a:t>
            </a:r>
          </a:p>
          <a:p>
            <a:pPr eaLnBrk="1" hangingPunct="1">
              <a:lnSpc>
                <a:spcPct val="60000"/>
              </a:lnSpc>
              <a:buFont typeface="Arial" charset="0"/>
              <a:buNone/>
            </a:pPr>
            <a:r>
              <a:rPr lang="en-US" sz="1000" dirty="0"/>
              <a:t>a</a:t>
            </a:r>
            <a:r>
              <a:rPr lang="en-US" sz="1000" dirty="0" smtClean="0"/>
              <a:t> choice few of the workshops sponsored by RAP will be advertised</a:t>
            </a:r>
          </a:p>
          <a:p>
            <a:pPr eaLnBrk="1" hangingPunct="1">
              <a:lnSpc>
                <a:spcPct val="60000"/>
              </a:lnSpc>
              <a:buFont typeface="Arial" charset="0"/>
              <a:buNone/>
            </a:pPr>
            <a:r>
              <a:rPr lang="en-US" sz="1000" dirty="0"/>
              <a:t>w</a:t>
            </a:r>
            <a:r>
              <a:rPr lang="en-US" sz="1000" dirty="0" smtClean="0"/>
              <a:t>ith an honorarium offered!</a:t>
            </a:r>
          </a:p>
          <a:p>
            <a:pPr eaLnBrk="1" hangingPunct="1">
              <a:lnSpc>
                <a:spcPct val="60000"/>
              </a:lnSpc>
              <a:buFont typeface="Arial" charset="0"/>
              <a:buNone/>
            </a:pPr>
            <a:r>
              <a:rPr lang="en-US" sz="1000" dirty="0" smtClean="0"/>
              <a:t>We don’t want you to just go for the money.That comment was made</a:t>
            </a:r>
          </a:p>
          <a:p>
            <a:pPr eaLnBrk="1" hangingPunct="1">
              <a:lnSpc>
                <a:spcPct val="60000"/>
              </a:lnSpc>
              <a:buFont typeface="Arial" charset="0"/>
              <a:buNone/>
            </a:pPr>
            <a:r>
              <a:rPr lang="en-US" sz="1000" dirty="0"/>
              <a:t>t</a:t>
            </a:r>
            <a:r>
              <a:rPr lang="en-US" sz="1000" dirty="0" smtClean="0"/>
              <a:t>his summer and that’s not what it’s about. We can’t let  a choice </a:t>
            </a:r>
          </a:p>
          <a:p>
            <a:pPr eaLnBrk="1" hangingPunct="1">
              <a:lnSpc>
                <a:spcPct val="60000"/>
              </a:lnSpc>
              <a:buFont typeface="Arial" charset="0"/>
              <a:buNone/>
            </a:pPr>
            <a:r>
              <a:rPr lang="en-US" sz="1000" dirty="0"/>
              <a:t>f</a:t>
            </a:r>
            <a:r>
              <a:rPr lang="en-US" sz="1000" dirty="0" smtClean="0"/>
              <a:t>ew make the entire organization look bad! It’s unacceptable!</a:t>
            </a:r>
          </a:p>
          <a:p>
            <a:pPr eaLnBrk="1" hangingPunct="1">
              <a:lnSpc>
                <a:spcPct val="60000"/>
              </a:lnSpc>
              <a:buFont typeface="Arial" charset="0"/>
              <a:buNone/>
            </a:pPr>
            <a:r>
              <a:rPr lang="en-US" sz="1200" b="1" dirty="0" smtClean="0"/>
              <a:t>EXPECTATIONS…</a:t>
            </a:r>
            <a:endParaRPr lang="en-US" sz="1000" dirty="0" smtClean="0"/>
          </a:p>
          <a:p>
            <a:pPr eaLnBrk="1" hangingPunct="1">
              <a:lnSpc>
                <a:spcPct val="60000"/>
              </a:lnSpc>
              <a:buNone/>
            </a:pPr>
            <a:r>
              <a:rPr lang="en-US" sz="1000" dirty="0" smtClean="0"/>
              <a:t>It’s going to be a year of continued movement, because as TA </a:t>
            </a:r>
          </a:p>
          <a:p>
            <a:pPr eaLnBrk="1" hangingPunct="1">
              <a:lnSpc>
                <a:spcPct val="60000"/>
              </a:lnSpc>
              <a:buNone/>
            </a:pPr>
            <a:r>
              <a:rPr lang="en-US" sz="1000" dirty="0"/>
              <a:t>p</a:t>
            </a:r>
            <a:r>
              <a:rPr lang="en-US" sz="1000" dirty="0" smtClean="0"/>
              <a:t>ositions become available, TA’s that are already in para positions</a:t>
            </a:r>
          </a:p>
          <a:p>
            <a:pPr eaLnBrk="1" hangingPunct="1">
              <a:lnSpc>
                <a:spcPct val="60000"/>
              </a:lnSpc>
              <a:buNone/>
            </a:pPr>
            <a:r>
              <a:rPr lang="en-US" sz="1000" dirty="0"/>
              <a:t>a</a:t>
            </a:r>
            <a:r>
              <a:rPr lang="en-US" sz="1000" dirty="0" smtClean="0"/>
              <a:t>re eligible to go into those positions.  Please be as professional</a:t>
            </a:r>
          </a:p>
          <a:p>
            <a:pPr eaLnBrk="1" hangingPunct="1">
              <a:lnSpc>
                <a:spcPct val="60000"/>
              </a:lnSpc>
              <a:buNone/>
            </a:pPr>
            <a:r>
              <a:rPr lang="en-US" sz="1000" dirty="0"/>
              <a:t>a</a:t>
            </a:r>
            <a:r>
              <a:rPr lang="en-US" sz="1000" dirty="0" smtClean="0"/>
              <a:t>s possible during this critical time in order not to upset the</a:t>
            </a:r>
          </a:p>
          <a:p>
            <a:pPr eaLnBrk="1" hangingPunct="1">
              <a:lnSpc>
                <a:spcPct val="60000"/>
              </a:lnSpc>
              <a:buNone/>
            </a:pPr>
            <a:r>
              <a:rPr lang="en-US" sz="1000" dirty="0"/>
              <a:t>s</a:t>
            </a:r>
            <a:r>
              <a:rPr lang="en-US" sz="1000" dirty="0" smtClean="0"/>
              <a:t>tudents progress as much as possible. Continue to do all wonderful</a:t>
            </a:r>
          </a:p>
          <a:p>
            <a:pPr eaLnBrk="1" hangingPunct="1">
              <a:lnSpc>
                <a:spcPct val="60000"/>
              </a:lnSpc>
              <a:buNone/>
            </a:pPr>
            <a:r>
              <a:rPr lang="en-US" sz="1000" dirty="0"/>
              <a:t>t</a:t>
            </a:r>
            <a:r>
              <a:rPr lang="en-US" sz="1000" dirty="0" smtClean="0"/>
              <a:t>hings that you do for our students to help support their continued</a:t>
            </a:r>
          </a:p>
          <a:p>
            <a:pPr eaLnBrk="1" hangingPunct="1">
              <a:lnSpc>
                <a:spcPct val="60000"/>
              </a:lnSpc>
              <a:buNone/>
            </a:pPr>
            <a:r>
              <a:rPr lang="en-US" sz="1000" dirty="0"/>
              <a:t>s</a:t>
            </a:r>
            <a:r>
              <a:rPr lang="en-US" sz="1000" dirty="0" smtClean="0"/>
              <a:t>uccess in education.</a:t>
            </a:r>
          </a:p>
          <a:p>
            <a:pPr eaLnBrk="1" hangingPunct="1">
              <a:lnSpc>
                <a:spcPct val="60000"/>
              </a:lnSpc>
              <a:buNone/>
            </a:pPr>
            <a:r>
              <a:rPr lang="en-US" sz="1200" b="1" dirty="0" smtClean="0"/>
              <a:t>NEGOTIATIONS….</a:t>
            </a:r>
          </a:p>
          <a:p>
            <a:pPr eaLnBrk="1" hangingPunct="1">
              <a:lnSpc>
                <a:spcPct val="60000"/>
              </a:lnSpc>
              <a:buNone/>
            </a:pPr>
            <a:r>
              <a:rPr lang="en-US" sz="1000" dirty="0" smtClean="0"/>
              <a:t>We are hoping to call a special meeting very soon to ratify our</a:t>
            </a:r>
          </a:p>
          <a:p>
            <a:pPr eaLnBrk="1" hangingPunct="1">
              <a:lnSpc>
                <a:spcPct val="60000"/>
              </a:lnSpc>
              <a:buNone/>
            </a:pPr>
            <a:r>
              <a:rPr lang="en-US" sz="1000" dirty="0"/>
              <a:t>c</a:t>
            </a:r>
            <a:r>
              <a:rPr lang="en-US" sz="1000" dirty="0" smtClean="0"/>
              <a:t>ontract!</a:t>
            </a:r>
          </a:p>
          <a:p>
            <a:pPr eaLnBrk="1" hangingPunct="1">
              <a:lnSpc>
                <a:spcPct val="60000"/>
              </a:lnSpc>
              <a:buNone/>
            </a:pPr>
            <a:r>
              <a:rPr lang="en-US" sz="1200" b="1" dirty="0" smtClean="0"/>
              <a:t>BIDG.REP/GENERAL MEETING</a:t>
            </a:r>
          </a:p>
          <a:p>
            <a:pPr eaLnBrk="1" hangingPunct="1">
              <a:lnSpc>
                <a:spcPct val="60000"/>
              </a:lnSpc>
              <a:buNone/>
            </a:pPr>
            <a:r>
              <a:rPr lang="en-US" sz="1000" dirty="0" smtClean="0"/>
              <a:t>Rap expects that every building will be represented at each General,</a:t>
            </a:r>
          </a:p>
          <a:p>
            <a:pPr eaLnBrk="1" hangingPunct="1">
              <a:lnSpc>
                <a:spcPct val="60000"/>
              </a:lnSpc>
              <a:buNone/>
            </a:pPr>
            <a:r>
              <a:rPr lang="en-US" sz="1000" dirty="0" smtClean="0"/>
              <a:t>Annual, and special called meetings. You will not be informed or be </a:t>
            </a:r>
          </a:p>
          <a:p>
            <a:pPr eaLnBrk="1" hangingPunct="1">
              <a:lnSpc>
                <a:spcPct val="60000"/>
              </a:lnSpc>
              <a:buNone/>
            </a:pPr>
            <a:r>
              <a:rPr lang="en-US" sz="1000" dirty="0"/>
              <a:t>a</a:t>
            </a:r>
            <a:r>
              <a:rPr lang="en-US" sz="1000" dirty="0" smtClean="0"/>
              <a:t>ble to represent  RAP if you don’t attend RAP meetings. You would</a:t>
            </a:r>
          </a:p>
          <a:p>
            <a:pPr eaLnBrk="1" hangingPunct="1">
              <a:lnSpc>
                <a:spcPct val="60000"/>
              </a:lnSpc>
              <a:buNone/>
            </a:pPr>
            <a:r>
              <a:rPr lang="en-US" sz="1000" dirty="0"/>
              <a:t>b</a:t>
            </a:r>
            <a:r>
              <a:rPr lang="en-US" sz="1000" dirty="0" smtClean="0"/>
              <a:t>e unable to support the mission and vision of the organization.</a:t>
            </a:r>
          </a:p>
          <a:p>
            <a:pPr eaLnBrk="1" hangingPunct="1">
              <a:lnSpc>
                <a:spcPct val="60000"/>
              </a:lnSpc>
              <a:buNone/>
            </a:pPr>
            <a:r>
              <a:rPr lang="en-US" sz="1000" dirty="0"/>
              <a:t>T</a:t>
            </a:r>
            <a:r>
              <a:rPr lang="en-US" sz="1000" dirty="0" smtClean="0"/>
              <a:t>hree missed meetings, you will have to come before RAP Officers</a:t>
            </a:r>
          </a:p>
          <a:p>
            <a:pPr eaLnBrk="1" hangingPunct="1">
              <a:lnSpc>
                <a:spcPct val="60000"/>
              </a:lnSpc>
              <a:buNone/>
            </a:pPr>
            <a:r>
              <a:rPr lang="en-US" sz="1000" dirty="0"/>
              <a:t>f</a:t>
            </a:r>
            <a:r>
              <a:rPr lang="en-US" sz="1000" dirty="0" smtClean="0"/>
              <a:t>or a decision to be made for removal or not, depending on circum-</a:t>
            </a:r>
          </a:p>
          <a:p>
            <a:pPr eaLnBrk="1" hangingPunct="1">
              <a:lnSpc>
                <a:spcPct val="60000"/>
              </a:lnSpc>
              <a:buNone/>
            </a:pPr>
            <a:r>
              <a:rPr lang="en-US" sz="1000" dirty="0" smtClean="0"/>
              <a:t>stances. A Bldg. Rep. training will take place at our first meeting on</a:t>
            </a:r>
          </a:p>
          <a:p>
            <a:pPr eaLnBrk="1" hangingPunct="1">
              <a:lnSpc>
                <a:spcPct val="60000"/>
              </a:lnSpc>
              <a:buNone/>
            </a:pPr>
            <a:r>
              <a:rPr lang="en-US" sz="1000" dirty="0" smtClean="0"/>
              <a:t>November 1, 2011, at East High Forum room, at 4:00pm.</a:t>
            </a:r>
          </a:p>
          <a:p>
            <a:pPr eaLnBrk="1" hangingPunct="1">
              <a:lnSpc>
                <a:spcPct val="60000"/>
              </a:lnSpc>
              <a:buNone/>
            </a:pPr>
            <a:endParaRPr lang="en-US" sz="1000" dirty="0" smtClean="0"/>
          </a:p>
          <a:p>
            <a:pPr eaLnBrk="1" hangingPunct="1">
              <a:lnSpc>
                <a:spcPct val="60000"/>
              </a:lnSpc>
              <a:buFont typeface="Arial" charset="0"/>
              <a:buNone/>
            </a:pPr>
            <a:endParaRPr lang="en-US" sz="1000" dirty="0" smtClean="0"/>
          </a:p>
          <a:p>
            <a:pPr eaLnBrk="1" hangingPunct="1">
              <a:lnSpc>
                <a:spcPct val="60000"/>
              </a:lnSpc>
              <a:buFont typeface="Arial" charset="0"/>
              <a:buNone/>
            </a:pPr>
            <a:endParaRPr lang="en-US" sz="1000" dirty="0" smtClean="0"/>
          </a:p>
          <a:p>
            <a:pPr eaLnBrk="1" hangingPunct="1">
              <a:lnSpc>
                <a:spcPct val="60000"/>
              </a:lnSpc>
              <a:buFont typeface="Arial" charset="0"/>
              <a:buNone/>
            </a:pPr>
            <a:endParaRPr lang="en-US" sz="1000" dirty="0"/>
          </a:p>
          <a:p>
            <a:pPr eaLnBrk="1" hangingPunct="1">
              <a:lnSpc>
                <a:spcPct val="60000"/>
              </a:lnSpc>
              <a:buFont typeface="Arial" charset="0"/>
              <a:buNone/>
            </a:pPr>
            <a:endParaRPr lang="en-US" sz="1000" dirty="0" smtClean="0"/>
          </a:p>
          <a:p>
            <a:pPr eaLnBrk="1" hangingPunct="1">
              <a:lnSpc>
                <a:spcPct val="60000"/>
              </a:lnSpc>
              <a:buFont typeface="Arial" charset="0"/>
              <a:buNone/>
            </a:pPr>
            <a:r>
              <a:rPr lang="en-US" sz="1000" dirty="0" smtClean="0"/>
              <a:t>.</a:t>
            </a:r>
          </a:p>
          <a:p>
            <a:pPr algn="just" eaLnBrk="1" hangingPunct="1">
              <a:lnSpc>
                <a:spcPct val="60000"/>
              </a:lnSpc>
              <a:buFont typeface="Arial" charset="0"/>
              <a:buNone/>
            </a:pPr>
            <a:endParaRPr lang="en-US" sz="1000" dirty="0" smtClean="0"/>
          </a:p>
          <a:p>
            <a:pPr algn="just" defTabSz="0" eaLnBrk="1" hangingPunct="1">
              <a:lnSpc>
                <a:spcPct val="60000"/>
              </a:lnSpc>
              <a:spcBef>
                <a:spcPts val="0"/>
              </a:spcBef>
              <a:buFont typeface="Arial" charset="0"/>
              <a:buNone/>
            </a:pPr>
            <a:endParaRPr lang="en-US" sz="1000" dirty="0"/>
          </a:p>
          <a:p>
            <a:pPr algn="just" eaLnBrk="1" hangingPunct="1">
              <a:lnSpc>
                <a:spcPct val="60000"/>
              </a:lnSpc>
              <a:buFont typeface="Arial" charset="0"/>
              <a:buNone/>
            </a:pPr>
            <a:endParaRPr lang="en-US" sz="1000" dirty="0" smtClean="0"/>
          </a:p>
          <a:p>
            <a:pPr algn="just" eaLnBrk="1" hangingPunct="1">
              <a:lnSpc>
                <a:spcPct val="60000"/>
              </a:lnSpc>
              <a:buFont typeface="Arial" charset="0"/>
              <a:buNone/>
            </a:pPr>
            <a:endParaRPr lang="en-US" sz="1000" dirty="0" smtClean="0"/>
          </a:p>
          <a:p>
            <a:pPr algn="just" eaLnBrk="1" hangingPunct="1">
              <a:lnSpc>
                <a:spcPct val="60000"/>
              </a:lnSpc>
              <a:buFont typeface="Arial" charset="0"/>
              <a:buNone/>
            </a:pPr>
            <a:endParaRPr lang="en-US" sz="1000" dirty="0" smtClean="0"/>
          </a:p>
          <a:p>
            <a:pPr algn="just" eaLnBrk="1" hangingPunct="1">
              <a:lnSpc>
                <a:spcPct val="60000"/>
              </a:lnSpc>
              <a:buFont typeface="Arial" charset="0"/>
              <a:buNone/>
            </a:pPr>
            <a:endParaRPr lang="en-US" sz="1000" dirty="0"/>
          </a:p>
          <a:p>
            <a:pPr algn="just" eaLnBrk="1" hangingPunct="1">
              <a:lnSpc>
                <a:spcPct val="60000"/>
              </a:lnSpc>
              <a:buFont typeface="Arial" charset="0"/>
              <a:buNone/>
            </a:pPr>
            <a:endParaRPr lang="en-US" sz="1000" dirty="0" smtClean="0"/>
          </a:p>
          <a:p>
            <a:pPr algn="just" eaLnBrk="1" hangingPunct="1">
              <a:lnSpc>
                <a:spcPct val="60000"/>
              </a:lnSpc>
              <a:buFont typeface="Arial" charset="0"/>
              <a:buNone/>
            </a:pPr>
            <a:endParaRPr lang="en-US" sz="1000" dirty="0" smtClean="0"/>
          </a:p>
        </p:txBody>
      </p:sp>
      <p:pic>
        <p:nvPicPr>
          <p:cNvPr id="14347" name="Picture 7" descr="rap.jpg"/>
          <p:cNvPicPr>
            <a:picLocks noChangeAspect="1"/>
          </p:cNvPicPr>
          <p:nvPr/>
        </p:nvPicPr>
        <p:blipFill>
          <a:blip r:embed="rId3"/>
          <a:srcRect/>
          <a:stretch>
            <a:fillRect/>
          </a:stretch>
        </p:blipFill>
        <p:spPr bwMode="auto">
          <a:xfrm>
            <a:off x="4876800" y="533400"/>
            <a:ext cx="1828800" cy="1446213"/>
          </a:xfrm>
          <a:prstGeom prst="rect">
            <a:avLst/>
          </a:prstGeom>
          <a:noFill/>
          <a:ln w="9525">
            <a:noFill/>
            <a:miter lim="800000"/>
            <a:headEnd/>
            <a:tailEnd/>
          </a:ln>
        </p:spPr>
      </p:pic>
      <p:pic>
        <p:nvPicPr>
          <p:cNvPr id="14348" name="Picture 13" descr="C:\Users\Tristan\AppData\Local\Microsoft\Windows\Temporary Internet Files\Content.IE5\3JUG3HAH\MC900359573[1].wmf"/>
          <p:cNvPicPr>
            <a:picLocks noChangeAspect="1" noChangeArrowheads="1"/>
          </p:cNvPicPr>
          <p:nvPr/>
        </p:nvPicPr>
        <p:blipFill>
          <a:blip r:embed="rId4"/>
          <a:srcRect/>
          <a:stretch>
            <a:fillRect/>
          </a:stretch>
        </p:blipFill>
        <p:spPr bwMode="auto">
          <a:xfrm>
            <a:off x="1904998" y="1142999"/>
            <a:ext cx="1446213" cy="931863"/>
          </a:xfrm>
          <a:prstGeom prst="rect">
            <a:avLst/>
          </a:prstGeom>
          <a:noFill/>
          <a:ln w="9525">
            <a:noFill/>
            <a:miter lim="800000"/>
            <a:headEnd/>
            <a:tailEnd/>
          </a:ln>
        </p:spPr>
      </p:pic>
      <p:pic>
        <p:nvPicPr>
          <p:cNvPr id="14349" name="Picture 8" descr="C:\Users\Tristan\AppData\Local\Microsoft\Windows\Temporary Internet Files\Content.IE5\3JUG3HAH\MC900312176[1].wmf"/>
          <p:cNvPicPr>
            <a:picLocks noChangeAspect="1" noChangeArrowheads="1"/>
          </p:cNvPicPr>
          <p:nvPr/>
        </p:nvPicPr>
        <p:blipFill>
          <a:blip r:embed="rId5"/>
          <a:srcRect/>
          <a:stretch>
            <a:fillRect/>
          </a:stretch>
        </p:blipFill>
        <p:spPr bwMode="auto">
          <a:xfrm>
            <a:off x="879475" y="7924800"/>
            <a:ext cx="768350" cy="781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6248400" cy="1631216"/>
          </a:xfrm>
          <a:prstGeom prst="rect">
            <a:avLst/>
          </a:prstGeom>
          <a:noFill/>
          <a:ln w="6350">
            <a:solidFill>
              <a:schemeClr val="tx1"/>
            </a:solidFill>
          </a:ln>
        </p:spPr>
        <p:txBody>
          <a:bodyPr wrap="square" rtlCol="0">
            <a:spAutoFit/>
          </a:bodyPr>
          <a:lstStyle/>
          <a:p>
            <a:r>
              <a:rPr lang="en-US" sz="1200" b="1" dirty="0">
                <a:solidFill>
                  <a:srgbClr val="C00000"/>
                </a:solidFill>
              </a:rPr>
              <a:t> </a:t>
            </a:r>
            <a:r>
              <a:rPr lang="en-US" sz="1200" b="1" dirty="0" smtClean="0">
                <a:solidFill>
                  <a:srgbClr val="C00000"/>
                </a:solidFill>
              </a:rPr>
              <a:t>                                  </a:t>
            </a:r>
            <a:r>
              <a:rPr lang="en-US" sz="1200" dirty="0" smtClean="0"/>
              <a:t>From the Public Relations Committee-Angelina Rivera</a:t>
            </a:r>
          </a:p>
          <a:p>
            <a:r>
              <a:rPr lang="en-US" sz="1200" b="1" dirty="0"/>
              <a:t> </a:t>
            </a:r>
            <a:r>
              <a:rPr lang="en-US" sz="1200" b="1" dirty="0" smtClean="0"/>
              <a:t>                                                       </a:t>
            </a:r>
            <a:r>
              <a:rPr lang="en-US" sz="1400" dirty="0" smtClean="0">
                <a:solidFill>
                  <a:schemeClr val="tx2"/>
                </a:solidFill>
              </a:rPr>
              <a:t>Come join us at the</a:t>
            </a:r>
          </a:p>
          <a:p>
            <a:r>
              <a:rPr lang="en-US" sz="1400" b="1" dirty="0">
                <a:solidFill>
                  <a:schemeClr val="tx2"/>
                </a:solidFill>
              </a:rPr>
              <a:t> </a:t>
            </a:r>
            <a:r>
              <a:rPr lang="en-US" sz="1400" b="1" dirty="0" smtClean="0">
                <a:solidFill>
                  <a:schemeClr val="tx2"/>
                </a:solidFill>
              </a:rPr>
              <a:t>                      </a:t>
            </a:r>
            <a:r>
              <a:rPr lang="en-US" sz="1600" b="1" dirty="0" smtClean="0">
                <a:solidFill>
                  <a:srgbClr val="FF0000"/>
                </a:solidFill>
              </a:rPr>
              <a:t>Fourth Annual Hispanic Heritage Celebration</a:t>
            </a:r>
          </a:p>
          <a:p>
            <a:r>
              <a:rPr lang="en-US" sz="1600" b="1" dirty="0">
                <a:solidFill>
                  <a:srgbClr val="FF0000"/>
                </a:solidFill>
              </a:rPr>
              <a:t> </a:t>
            </a:r>
            <a:r>
              <a:rPr lang="en-US" sz="1600" b="1" dirty="0" smtClean="0">
                <a:solidFill>
                  <a:srgbClr val="FF0000"/>
                </a:solidFill>
              </a:rPr>
              <a:t>                                    </a:t>
            </a:r>
            <a:r>
              <a:rPr lang="en-US" sz="1400" dirty="0" smtClean="0"/>
              <a:t>Wednesday October 12</a:t>
            </a:r>
            <a:r>
              <a:rPr lang="en-US" sz="1400" baseline="30000" dirty="0" smtClean="0"/>
              <a:t>th</a:t>
            </a:r>
            <a:r>
              <a:rPr lang="en-US" sz="1400" dirty="0" smtClean="0"/>
              <a:t> 2011</a:t>
            </a:r>
          </a:p>
          <a:p>
            <a:r>
              <a:rPr lang="en-US" sz="1400" b="1" dirty="0"/>
              <a:t> </a:t>
            </a:r>
            <a:r>
              <a:rPr lang="en-US" sz="1400" b="1" dirty="0" smtClean="0"/>
              <a:t>                                                           </a:t>
            </a:r>
            <a:r>
              <a:rPr lang="en-US" sz="1400" dirty="0" smtClean="0"/>
              <a:t>5:00pm</a:t>
            </a:r>
          </a:p>
          <a:p>
            <a:r>
              <a:rPr lang="en-US" sz="1400" b="1" dirty="0"/>
              <a:t> </a:t>
            </a:r>
            <a:r>
              <a:rPr lang="en-US" sz="1400" b="1" dirty="0" smtClean="0"/>
              <a:t>                     	 </a:t>
            </a:r>
            <a:r>
              <a:rPr lang="en-US" sz="1400" dirty="0" smtClean="0"/>
              <a:t>NYSUT Conference Center- 30 North Union Street</a:t>
            </a:r>
          </a:p>
          <a:p>
            <a:r>
              <a:rPr lang="en-US" sz="1400" dirty="0"/>
              <a:t> </a:t>
            </a:r>
            <a:r>
              <a:rPr lang="en-US" sz="1400" dirty="0" smtClean="0"/>
              <a:t>                             </a:t>
            </a:r>
            <a:r>
              <a:rPr lang="en-US" sz="1400" b="1" dirty="0" smtClean="0">
                <a:solidFill>
                  <a:schemeClr val="accent1"/>
                </a:solidFill>
              </a:rPr>
              <a:t>RSVP by October 5</a:t>
            </a:r>
            <a:r>
              <a:rPr lang="en-US" sz="1400" b="1" baseline="30000" dirty="0" smtClean="0">
                <a:solidFill>
                  <a:schemeClr val="accent1"/>
                </a:solidFill>
              </a:rPr>
              <a:t>th</a:t>
            </a:r>
            <a:r>
              <a:rPr lang="en-US" sz="1400" b="1" dirty="0" smtClean="0">
                <a:solidFill>
                  <a:schemeClr val="accent1"/>
                </a:solidFill>
              </a:rPr>
              <a:t>- by calling 454-1380</a:t>
            </a:r>
            <a:endParaRPr lang="en-US" sz="1400" dirty="0" smtClean="0"/>
          </a:p>
        </p:txBody>
      </p:sp>
      <p:pic>
        <p:nvPicPr>
          <p:cNvPr id="2054" name="Picture 6" descr="C:\Documents and Settings\Property of RAP\Local Settings\Temporary Internet Files\Content.IE5\KJ9NVE69\MC90043366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29200" y="914400"/>
            <a:ext cx="1266825" cy="854015"/>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C:\Documents and Settings\Property of RAP\Local Settings\Temporary Internet Files\Content.IE5\VKT5IHHF\MC900436366[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626238"/>
            <a:ext cx="1295400" cy="12954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200" y="2057400"/>
            <a:ext cx="3276600" cy="3385542"/>
          </a:xfrm>
          <a:prstGeom prst="rect">
            <a:avLst/>
          </a:prstGeom>
          <a:noFill/>
        </p:spPr>
        <p:txBody>
          <a:bodyPr wrap="square" rtlCol="0">
            <a:spAutoFit/>
          </a:bodyPr>
          <a:lstStyle/>
          <a:p>
            <a:r>
              <a:rPr lang="en-US" sz="1400" b="1" u="sng" dirty="0" smtClean="0"/>
              <a:t>From the Desk of the 1</a:t>
            </a:r>
            <a:r>
              <a:rPr lang="en-US" sz="1400" b="1" u="sng" baseline="30000" dirty="0" smtClean="0"/>
              <a:t>st</a:t>
            </a:r>
            <a:r>
              <a:rPr lang="en-US" sz="1400" b="1" u="sng" dirty="0" smtClean="0"/>
              <a:t> Vice President:</a:t>
            </a:r>
            <a:endParaRPr lang="en-US" sz="1100" u="sng" dirty="0" smtClean="0"/>
          </a:p>
          <a:p>
            <a:r>
              <a:rPr lang="en-US" b="1" u="sng" dirty="0"/>
              <a:t> </a:t>
            </a:r>
            <a:endParaRPr lang="en-US" b="1" u="sng" dirty="0" smtClean="0"/>
          </a:p>
          <a:p>
            <a:r>
              <a:rPr lang="en-US" b="1" dirty="0" smtClean="0"/>
              <a:t>Newsletter- </a:t>
            </a:r>
            <a:r>
              <a:rPr lang="en-US" dirty="0" smtClean="0"/>
              <a:t> As an organization that is tackling  many issues</a:t>
            </a:r>
          </a:p>
          <a:p>
            <a:r>
              <a:rPr lang="en-US" dirty="0"/>
              <a:t>a</a:t>
            </a:r>
            <a:r>
              <a:rPr lang="en-US" dirty="0" smtClean="0"/>
              <a:t>nd has lost revenue due to the reduction in force, we are changing how we will be delivering the newsletter. We are going ELECTRONIC! I know it may be hard at first, change always is.  We are still going to send one copy to each school to post. The newsletter will be available through our  </a:t>
            </a:r>
          </a:p>
          <a:p>
            <a:r>
              <a:rPr lang="en-US" dirty="0" smtClean="0"/>
              <a:t>website </a:t>
            </a:r>
            <a:r>
              <a:rPr lang="en-US" dirty="0" smtClean="0">
                <a:hlinkClick r:id="rId5"/>
              </a:rPr>
              <a:t>http://ny.aft.org/rap</a:t>
            </a:r>
            <a:r>
              <a:rPr lang="en-US" dirty="0" smtClean="0"/>
              <a:t>. You will be able to read it or download it. This is new for us, so patience may be necessary.</a:t>
            </a:r>
          </a:p>
          <a:p>
            <a:r>
              <a:rPr lang="en-US" dirty="0" smtClean="0"/>
              <a:t>In this edition we have a guest writer. We welcome anyone to submit articles, upcoming events, cartoons, editorials,</a:t>
            </a:r>
          </a:p>
          <a:p>
            <a:r>
              <a:rPr lang="en-US" dirty="0"/>
              <a:t>a</a:t>
            </a:r>
            <a:r>
              <a:rPr lang="en-US" dirty="0" smtClean="0"/>
              <a:t>nd anything else you might want to see.</a:t>
            </a:r>
          </a:p>
          <a:p>
            <a:endParaRPr lang="en-US" dirty="0"/>
          </a:p>
          <a:p>
            <a:r>
              <a:rPr lang="en-US" b="1" dirty="0" smtClean="0"/>
              <a:t>A Reminder-</a:t>
            </a:r>
            <a:r>
              <a:rPr lang="en-US" dirty="0" smtClean="0"/>
              <a:t> Please take a few minutes and check  your personel information on Peoplesoft.  If there are mistakes, please correct  them. We have members that were laid off, but no working phone. Please make sure any time you change your information send it to HCI and RAP. Thanks.</a:t>
            </a:r>
          </a:p>
          <a:p>
            <a:endParaRPr lang="en-US" b="1" u="sng" dirty="0"/>
          </a:p>
        </p:txBody>
      </p:sp>
      <p:sp>
        <p:nvSpPr>
          <p:cNvPr id="7" name="TextBox 6"/>
          <p:cNvSpPr txBox="1"/>
          <p:nvPr/>
        </p:nvSpPr>
        <p:spPr>
          <a:xfrm>
            <a:off x="3429000" y="2076450"/>
            <a:ext cx="3048000" cy="400110"/>
          </a:xfrm>
          <a:prstGeom prst="rect">
            <a:avLst/>
          </a:prstGeom>
          <a:noFill/>
        </p:spPr>
        <p:txBody>
          <a:bodyPr wrap="square" rtlCol="0">
            <a:spAutoFit/>
          </a:bodyPr>
          <a:lstStyle/>
          <a:p>
            <a:endParaRPr lang="en-US" dirty="0"/>
          </a:p>
          <a:p>
            <a:endParaRPr lang="en-US" b="1" dirty="0"/>
          </a:p>
        </p:txBody>
      </p:sp>
      <p:pic>
        <p:nvPicPr>
          <p:cNvPr id="2051" name="Picture 3" descr="C:\Documents and Settings\Property of RAP\Local Settings\Temporary Internet Files\Content.IE5\GJX926AQ\MP900384874[1].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704975" y="6467475"/>
            <a:ext cx="787089" cy="75485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52400" y="5442942"/>
            <a:ext cx="3124200" cy="3508653"/>
          </a:xfrm>
          <a:prstGeom prst="rect">
            <a:avLst/>
          </a:prstGeom>
          <a:noFill/>
        </p:spPr>
        <p:txBody>
          <a:bodyPr wrap="square" rtlCol="0">
            <a:spAutoFit/>
          </a:bodyPr>
          <a:lstStyle/>
          <a:p>
            <a:r>
              <a:rPr lang="en-US" sz="1400" b="1" u="sng" dirty="0" smtClean="0"/>
              <a:t>From the Desk of the Treasurer:</a:t>
            </a:r>
          </a:p>
          <a:p>
            <a:r>
              <a:rPr lang="en-US" b="1" dirty="0" smtClean="0"/>
              <a:t>Voter Registration- </a:t>
            </a:r>
            <a:r>
              <a:rPr lang="en-US" dirty="0" smtClean="0"/>
              <a:t>If you are not registered to vote you will be receiving a packet from RAP. Included in this packet is the necessary form to become registered along with voting instructions…..please take a few minutes to register and then get out to vote on November 8</a:t>
            </a:r>
            <a:r>
              <a:rPr lang="en-US" baseline="30000" dirty="0" smtClean="0"/>
              <a:t>th</a:t>
            </a:r>
            <a:r>
              <a:rPr lang="en-US" dirty="0" smtClean="0"/>
              <a:t>. </a:t>
            </a:r>
            <a:endParaRPr lang="en-US" dirty="0"/>
          </a:p>
          <a:p>
            <a:r>
              <a:rPr lang="en-US" sz="1100" dirty="0" smtClean="0"/>
              <a:t>“Your vote is your voice”</a:t>
            </a:r>
          </a:p>
          <a:p>
            <a:endParaRPr lang="en-US" sz="1100" dirty="0"/>
          </a:p>
          <a:p>
            <a:endParaRPr lang="en-US" sz="1100" dirty="0" smtClean="0"/>
          </a:p>
          <a:p>
            <a:endParaRPr lang="en-US" sz="1100" dirty="0"/>
          </a:p>
          <a:p>
            <a:endParaRPr lang="en-US" sz="1100" dirty="0" smtClean="0"/>
          </a:p>
          <a:p>
            <a:r>
              <a:rPr lang="en-US" b="1" dirty="0" smtClean="0"/>
              <a:t>Retirement- </a:t>
            </a:r>
            <a:r>
              <a:rPr lang="en-US" dirty="0" smtClean="0"/>
              <a:t>if you have not joined a retirement system (ERS-</a:t>
            </a:r>
            <a:r>
              <a:rPr lang="en-US" dirty="0" err="1" smtClean="0"/>
              <a:t>Paras</a:t>
            </a:r>
            <a:r>
              <a:rPr lang="en-US" dirty="0" smtClean="0"/>
              <a:t> or TRS-TA’s) and would like to join please call the RAP office for a membership form. You can also receive this form from </a:t>
            </a:r>
            <a:r>
              <a:rPr lang="en-US" b="1" dirty="0" smtClean="0"/>
              <a:t>Colleen Clarke in payroll at 262-8420.</a:t>
            </a:r>
            <a:r>
              <a:rPr lang="en-US" dirty="0" smtClean="0"/>
              <a:t> Completed form goes to Colleen.</a:t>
            </a:r>
          </a:p>
          <a:p>
            <a:r>
              <a:rPr lang="en-US" dirty="0" smtClean="0"/>
              <a:t> Questions about your status(not sure if you are a member already)- please call Colleen.</a:t>
            </a:r>
          </a:p>
          <a:p>
            <a:endParaRPr lang="en-US" sz="1100" dirty="0"/>
          </a:p>
          <a:p>
            <a:endParaRPr lang="en-US" sz="1100" dirty="0" smtClean="0"/>
          </a:p>
          <a:p>
            <a:endParaRPr lang="en-US" sz="1100" dirty="0"/>
          </a:p>
        </p:txBody>
      </p:sp>
      <p:sp>
        <p:nvSpPr>
          <p:cNvPr id="5" name="TextBox 4"/>
          <p:cNvSpPr txBox="1"/>
          <p:nvPr/>
        </p:nvSpPr>
        <p:spPr>
          <a:xfrm>
            <a:off x="3581400" y="2030730"/>
            <a:ext cx="3048000" cy="1508105"/>
          </a:xfrm>
          <a:prstGeom prst="rect">
            <a:avLst/>
          </a:prstGeom>
          <a:noFill/>
        </p:spPr>
        <p:txBody>
          <a:bodyPr wrap="square" rtlCol="0">
            <a:spAutoFit/>
          </a:bodyPr>
          <a:lstStyle/>
          <a:p>
            <a:r>
              <a:rPr lang="en-US" sz="1200" b="1" dirty="0" smtClean="0"/>
              <a:t>Health, Wellness and Safety Committee…</a:t>
            </a:r>
          </a:p>
          <a:p>
            <a:r>
              <a:rPr lang="en-US" b="1" dirty="0" smtClean="0"/>
              <a:t>Maryann Tychoniewicz, Chairperson</a:t>
            </a:r>
          </a:p>
          <a:p>
            <a:endParaRPr lang="en-US" b="1" dirty="0"/>
          </a:p>
          <a:p>
            <a:r>
              <a:rPr lang="en-US" dirty="0" smtClean="0"/>
              <a:t>RAP will not be participating in the Breast Cancer Walk this year due to very low attendance in recent years. If you would still like to make a donation or participate in the walk, October 2 at Frontier Field, go to this link.</a:t>
            </a:r>
          </a:p>
          <a:p>
            <a:r>
              <a:rPr lang="en-US" dirty="0" smtClean="0">
                <a:hlinkClick r:id="rId7"/>
              </a:rPr>
              <a:t>http://makingstrides.acsevents.org</a:t>
            </a:r>
            <a:r>
              <a:rPr lang="en-US" dirty="0" smtClean="0"/>
              <a:t> . Thank you for your support.</a:t>
            </a:r>
            <a:endParaRPr lang="en-US" dirty="0"/>
          </a:p>
        </p:txBody>
      </p:sp>
      <p:sp>
        <p:nvSpPr>
          <p:cNvPr id="11" name="TextBox 10"/>
          <p:cNvSpPr txBox="1"/>
          <p:nvPr/>
        </p:nvSpPr>
        <p:spPr>
          <a:xfrm>
            <a:off x="3657600" y="3581400"/>
            <a:ext cx="2971800" cy="1692771"/>
          </a:xfrm>
          <a:prstGeom prst="rect">
            <a:avLst/>
          </a:prstGeom>
          <a:noFill/>
        </p:spPr>
        <p:txBody>
          <a:bodyPr wrap="square" rtlCol="0">
            <a:spAutoFit/>
          </a:bodyPr>
          <a:lstStyle/>
          <a:p>
            <a:r>
              <a:rPr lang="en-US" sz="1400" b="1" u="sng" dirty="0" smtClean="0"/>
              <a:t>Calendar of Events</a:t>
            </a:r>
          </a:p>
          <a:p>
            <a:r>
              <a:rPr lang="en-US" dirty="0" smtClean="0"/>
              <a:t>October 4</a:t>
            </a:r>
            <a:r>
              <a:rPr lang="en-US" baseline="30000" dirty="0" smtClean="0"/>
              <a:t>th</a:t>
            </a:r>
            <a:r>
              <a:rPr lang="en-US" dirty="0" smtClean="0"/>
              <a:t> Breast </a:t>
            </a:r>
            <a:r>
              <a:rPr lang="en-US" dirty="0"/>
              <a:t>C</a:t>
            </a:r>
            <a:r>
              <a:rPr lang="en-US" dirty="0" smtClean="0"/>
              <a:t>ancer Walk- Frontier Field</a:t>
            </a:r>
          </a:p>
          <a:p>
            <a:r>
              <a:rPr lang="en-US" dirty="0" smtClean="0"/>
              <a:t>October 12</a:t>
            </a:r>
            <a:r>
              <a:rPr lang="en-US" baseline="30000" dirty="0" smtClean="0"/>
              <a:t>th</a:t>
            </a:r>
            <a:r>
              <a:rPr lang="en-US" dirty="0" smtClean="0"/>
              <a:t> Hispanic Heritage Celebration </a:t>
            </a:r>
          </a:p>
          <a:p>
            <a:r>
              <a:rPr lang="en-US" dirty="0" smtClean="0"/>
              <a:t>October 27</a:t>
            </a:r>
            <a:r>
              <a:rPr lang="en-US" baseline="30000" dirty="0" smtClean="0"/>
              <a:t>th</a:t>
            </a:r>
            <a:r>
              <a:rPr lang="en-US" dirty="0" smtClean="0"/>
              <a:t> Board of Education- 6:30-8:30pm</a:t>
            </a:r>
          </a:p>
          <a:p>
            <a:r>
              <a:rPr lang="en-US" dirty="0" smtClean="0"/>
              <a:t>November 5</a:t>
            </a:r>
            <a:r>
              <a:rPr lang="en-US" baseline="30000" dirty="0" smtClean="0"/>
              <a:t>th</a:t>
            </a:r>
            <a:r>
              <a:rPr lang="en-US" dirty="0" smtClean="0"/>
              <a:t> RCSD Symposium 8:30-1:30 @ Edison</a:t>
            </a:r>
          </a:p>
          <a:p>
            <a:r>
              <a:rPr lang="en-US" dirty="0" smtClean="0"/>
              <a:t>November 5</a:t>
            </a:r>
            <a:r>
              <a:rPr lang="en-US" baseline="30000" dirty="0" smtClean="0"/>
              <a:t>th</a:t>
            </a:r>
            <a:r>
              <a:rPr lang="en-US" dirty="0" smtClean="0"/>
              <a:t> Rochester Children’s Book Festival</a:t>
            </a:r>
          </a:p>
          <a:p>
            <a:r>
              <a:rPr lang="en-US" dirty="0"/>
              <a:t> </a:t>
            </a:r>
            <a:r>
              <a:rPr lang="en-US" dirty="0" smtClean="0"/>
              <a:t>               10:00-4:00 @ MCC- Free admission</a:t>
            </a:r>
          </a:p>
          <a:p>
            <a:r>
              <a:rPr lang="en-US" dirty="0" smtClean="0"/>
              <a:t>November 8</a:t>
            </a:r>
            <a:r>
              <a:rPr lang="en-US" baseline="30000" dirty="0" smtClean="0"/>
              <a:t>th</a:t>
            </a:r>
            <a:r>
              <a:rPr lang="en-US" dirty="0" smtClean="0"/>
              <a:t> Voting Day</a:t>
            </a:r>
          </a:p>
          <a:p>
            <a:r>
              <a:rPr lang="en-US" dirty="0" smtClean="0"/>
              <a:t>November 15</a:t>
            </a:r>
            <a:r>
              <a:rPr lang="en-US" baseline="30000" dirty="0" smtClean="0"/>
              <a:t>th </a:t>
            </a:r>
            <a:r>
              <a:rPr lang="en-US" dirty="0" smtClean="0"/>
              <a:t> NYSUT SRP Recognition Day</a:t>
            </a:r>
          </a:p>
          <a:p>
            <a:r>
              <a:rPr lang="en-US" dirty="0"/>
              <a:t> </a:t>
            </a:r>
            <a:r>
              <a:rPr lang="en-US" dirty="0" smtClean="0"/>
              <a:t>                      (School Related Professional) </a:t>
            </a:r>
            <a:endParaRPr lang="en-US" dirty="0"/>
          </a:p>
        </p:txBody>
      </p:sp>
      <p:sp>
        <p:nvSpPr>
          <p:cNvPr id="4" name="TextBox 3"/>
          <p:cNvSpPr txBox="1"/>
          <p:nvPr/>
        </p:nvSpPr>
        <p:spPr>
          <a:xfrm>
            <a:off x="3581400" y="5257800"/>
            <a:ext cx="3124200" cy="707886"/>
          </a:xfrm>
          <a:prstGeom prst="rect">
            <a:avLst/>
          </a:prstGeom>
          <a:noFill/>
        </p:spPr>
        <p:txBody>
          <a:bodyPr wrap="square" rtlCol="0">
            <a:spAutoFit/>
          </a:bodyPr>
          <a:lstStyle/>
          <a:p>
            <a:r>
              <a:rPr lang="en-US" b="1" dirty="0" smtClean="0"/>
              <a:t>Sudoku Brain Teaser:</a:t>
            </a:r>
            <a:r>
              <a:rPr lang="en-US" dirty="0" smtClean="0"/>
              <a:t> Try this fun and easy puzzle. Enter </a:t>
            </a:r>
          </a:p>
          <a:p>
            <a:r>
              <a:rPr lang="en-US" dirty="0"/>
              <a:t>d</a:t>
            </a:r>
            <a:r>
              <a:rPr lang="en-US" dirty="0" smtClean="0"/>
              <a:t>igits from 1-9 blank spaces. Every row must contain</a:t>
            </a:r>
          </a:p>
          <a:p>
            <a:r>
              <a:rPr lang="en-US" dirty="0"/>
              <a:t>o</a:t>
            </a:r>
            <a:r>
              <a:rPr lang="en-US" dirty="0" smtClean="0"/>
              <a:t>ne of each digit. So must every column, as must every</a:t>
            </a:r>
          </a:p>
          <a:p>
            <a:r>
              <a:rPr lang="en-US" dirty="0" smtClean="0"/>
              <a:t> 3x3 square. Have fun!</a:t>
            </a:r>
            <a:endParaRPr lang="en-US" dirty="0"/>
          </a:p>
        </p:txBody>
      </p:sp>
      <p:pic>
        <p:nvPicPr>
          <p:cNvPr id="2052" name="Picture 4" descr="space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95375" y="4144963"/>
            <a:ext cx="381000" cy="142875"/>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space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95375" y="4144963"/>
            <a:ext cx="95250" cy="6667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6" descr="sudoku puzzl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14750" y="5965686"/>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6705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3352800" y="381000"/>
            <a:ext cx="3181351" cy="1015663"/>
          </a:xfrm>
          <a:prstGeom prst="rect">
            <a:avLst/>
          </a:prstGeom>
          <a:noFill/>
        </p:spPr>
        <p:txBody>
          <a:bodyPr wrap="square" rtlCol="0">
            <a:spAutoFit/>
          </a:bodyPr>
          <a:lstStyle/>
          <a:p>
            <a:r>
              <a:rPr lang="en-US" b="1" dirty="0" smtClean="0">
                <a:solidFill>
                  <a:srgbClr val="C00000"/>
                </a:solidFill>
              </a:rPr>
              <a:t>RAP’s National Union Affiliations</a:t>
            </a:r>
            <a:endParaRPr lang="en-US" dirty="0" smtClean="0"/>
          </a:p>
          <a:p>
            <a:r>
              <a:rPr lang="en-US" dirty="0" smtClean="0"/>
              <a:t>NYSUT and AFT, provide ads which offers different opportunities for our members. Please check out all the benefits at their websites. </a:t>
            </a:r>
            <a:r>
              <a:rPr lang="en-US" dirty="0" smtClean="0">
                <a:hlinkClick r:id="rId3"/>
              </a:rPr>
              <a:t>www.aft.org</a:t>
            </a:r>
            <a:r>
              <a:rPr lang="en-US" dirty="0" smtClean="0"/>
              <a:t> and </a:t>
            </a:r>
            <a:r>
              <a:rPr lang="en-US" dirty="0" smtClean="0">
                <a:hlinkClick r:id="rId4"/>
              </a:rPr>
              <a:t>www.nysut.org</a:t>
            </a:r>
            <a:endParaRPr lang="en-US" dirty="0" smtClean="0"/>
          </a:p>
          <a:p>
            <a:endParaRPr lang="en-US" dirty="0"/>
          </a:p>
        </p:txBody>
      </p:sp>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68452" y="6684228"/>
            <a:ext cx="1408347" cy="1708550"/>
          </a:xfrm>
          <a:prstGeom prst="rect">
            <a:avLst/>
          </a:prstGeom>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45140" y="7109580"/>
            <a:ext cx="1417160" cy="1062870"/>
          </a:xfrm>
          <a:prstGeom prst="rect">
            <a:avLst/>
          </a:prstGeom>
        </p:spPr>
      </p:pic>
      <p:pic>
        <p:nvPicPr>
          <p:cNvPr id="2050"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439877" y="1264338"/>
            <a:ext cx="2667000" cy="131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142875" y="381000"/>
            <a:ext cx="2971800" cy="6709529"/>
          </a:xfrm>
          <a:prstGeom prst="rect">
            <a:avLst/>
          </a:prstGeom>
          <a:noFill/>
        </p:spPr>
        <p:txBody>
          <a:bodyPr wrap="square" rtlCol="0">
            <a:spAutoFit/>
          </a:bodyPr>
          <a:lstStyle/>
          <a:p>
            <a:r>
              <a:rPr lang="en-US" sz="1100" b="1" dirty="0" smtClean="0"/>
              <a:t>Fred Sarkis Returns to his Alma Mater-Jefferson </a:t>
            </a:r>
          </a:p>
          <a:p>
            <a:r>
              <a:rPr lang="en-US" dirty="0" smtClean="0"/>
              <a:t>Last school year (2009-2010) English teacher, Ms. Christofaro and Mary Gilman, TA utilized the “Yes Pa” book with their students. The author, Fred Sarkis graciously corresponded with their students and encourages them in their education. Gilman noticed that Mr. Sarkis had little time for his favorite sport, tennis while he was finishing the WWII Veterans HS program and then working after school. She decided he would have been a phenomenal tennis player if he had the time in his youth. So we created an Honorary Varsity Tennis Coach Certificate for him. Principal, Mary Andrecolich-Diaz and Varsity Tennis Coach Laura Bingaman concurred and signed the Award for Mr. Sarkis. The principal included a Jefferson HS T-shirt with the award and sent off the package to him.</a:t>
            </a:r>
          </a:p>
          <a:p>
            <a:endParaRPr lang="en-US" dirty="0" smtClean="0"/>
          </a:p>
          <a:p>
            <a:r>
              <a:rPr lang="en-US" dirty="0" smtClean="0"/>
              <a:t>The following school year(2010-2011)Gilman was pleasantly surprised to receive a letter from Mr. Sakis stating how much the Award meant to him. He included a picture of himself in the T-shirt an a tennis court. The letter included an invitation to the Rochester Radio Press Club Dinner at the Riverside Convention Center.</a:t>
            </a:r>
          </a:p>
          <a:p>
            <a:endParaRPr lang="en-US" dirty="0"/>
          </a:p>
          <a:p>
            <a:r>
              <a:rPr lang="en-US" dirty="0" smtClean="0"/>
              <a:t>On May 24, 2011 Mary Gilman was thrilled to be one of Fred Sarkis’ guests at the Champions Dinner, where he was honored with the Charlie Wagner Award (founder of the Club). Mr. Sarkis is the founder of the </a:t>
            </a:r>
            <a:r>
              <a:rPr lang="en-US" dirty="0"/>
              <a:t>Y</a:t>
            </a:r>
            <a:r>
              <a:rPr lang="en-US" dirty="0" smtClean="0"/>
              <a:t>es Pa Foundation(a not-for-profit), which provides a free character- building program to schools. He has a website which contains all the information about  his foundation. Go to </a:t>
            </a:r>
            <a:r>
              <a:rPr lang="en-US" dirty="0" smtClean="0">
                <a:hlinkClick r:id="rId8"/>
              </a:rPr>
              <a:t>www.yespa.org</a:t>
            </a:r>
            <a:r>
              <a:rPr lang="en-US" dirty="0" smtClean="0"/>
              <a:t>. He’s the founder of Bristol Mountain and later Bristol Harbor Village on Canandaigua Lake. Mr. Sarkis  reached a No.3 Tennis ranking in Florida and No. 13 national ranking in 2009 in the 80-85 age group. His goal is to be ranked No.1 in his age group.</a:t>
            </a:r>
          </a:p>
          <a:p>
            <a:endParaRPr lang="en-US" dirty="0"/>
          </a:p>
          <a:p>
            <a:r>
              <a:rPr lang="en-US" dirty="0" smtClean="0"/>
              <a:t>Mr. Sarkis eagerly accepted Gilman’s invitation to speak at Jefferson HS to the latest group of “Yes Pa” readers  and offered to play tennis with the Jeffersons’ Tennis Team.</a:t>
            </a:r>
            <a:endParaRPr lang="en-US" dirty="0"/>
          </a:p>
        </p:txBody>
      </p:sp>
      <p:sp>
        <p:nvSpPr>
          <p:cNvPr id="4" name="TextBox 3"/>
          <p:cNvSpPr txBox="1"/>
          <p:nvPr/>
        </p:nvSpPr>
        <p:spPr>
          <a:xfrm>
            <a:off x="3352800" y="2590800"/>
            <a:ext cx="3048000" cy="4093428"/>
          </a:xfrm>
          <a:prstGeom prst="rect">
            <a:avLst/>
          </a:prstGeom>
          <a:noFill/>
        </p:spPr>
        <p:txBody>
          <a:bodyPr wrap="square" rtlCol="0">
            <a:spAutoFit/>
          </a:bodyPr>
          <a:lstStyle/>
          <a:p>
            <a:r>
              <a:rPr lang="en-US" dirty="0" smtClean="0"/>
              <a:t>On May 12</a:t>
            </a:r>
            <a:r>
              <a:rPr lang="en-US" baseline="30000" dirty="0" smtClean="0"/>
              <a:t>th</a:t>
            </a:r>
            <a:r>
              <a:rPr lang="en-US" dirty="0" smtClean="0"/>
              <a:t> Mr. Sarkis surprised the class with a phone call of a lifetime. The students were all smiles and disbelief as they chattered with the author of the book they were reading and shared what school was like now at Jefferson, and their hopes and dreams.</a:t>
            </a:r>
          </a:p>
          <a:p>
            <a:endParaRPr lang="en-US" dirty="0"/>
          </a:p>
          <a:p>
            <a:r>
              <a:rPr lang="en-US" dirty="0" smtClean="0"/>
              <a:t>After sixty-five years, Mr. Sarkis returned to his alma mater, Jefferson High School on June 2, 2011. He entertained, educated and amazed the students and staff with his repertoire of knowledge, sense of humor, and enthusiasm for life as reflected in “ Yes Pa”. The students presented  him with a Jefferson book bag and a thank you poster at the end of his talk. After school, co-host; Coach Bingaman gathered the girls’ and the boys” tennis players for some back and forth volleys with Mr. Sarkis and his sister Anne Nealon(retired RIT Tennis Coach). At 85 years young Mr. Sarkis powerfully and gracefully returned numerous serves and volleys. He provided an experience of a lifetime to our students at Jefferson with the “Yes Pa” book and personal appearance. After all how often does one read a well written book about the city you live in, the author graduated from the school you attend and then takes time to come into your classroom and literally bring the book and lessons to life: maybe just once if you’re fortunate.  Submitted by guest writer Mary Gilman</a:t>
            </a:r>
            <a:endParaRPr lang="en-US" dirty="0"/>
          </a:p>
        </p:txBody>
      </p:sp>
      <p:pic>
        <p:nvPicPr>
          <p:cNvPr id="2051"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1000" y="7090530"/>
            <a:ext cx="1143000" cy="1215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81601" y="6681651"/>
            <a:ext cx="1352550" cy="17111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5029200" y="8392778"/>
            <a:ext cx="1600200" cy="507831"/>
          </a:xfrm>
          <a:prstGeom prst="rect">
            <a:avLst/>
          </a:prstGeom>
          <a:noFill/>
        </p:spPr>
        <p:txBody>
          <a:bodyPr wrap="square" rtlCol="0">
            <a:spAutoFit/>
          </a:bodyPr>
          <a:lstStyle/>
          <a:p>
            <a:r>
              <a:rPr lang="en-US" sz="900" dirty="0" smtClean="0"/>
              <a:t>Mary Gilman &amp; Mr. Sarkis at Rochester Radio Press Club Dinner , May 24, 2011</a:t>
            </a:r>
            <a:endParaRPr lang="en-US" sz="900" dirty="0"/>
          </a:p>
        </p:txBody>
      </p:sp>
      <p:sp>
        <p:nvSpPr>
          <p:cNvPr id="8" name="TextBox 7"/>
          <p:cNvSpPr txBox="1"/>
          <p:nvPr/>
        </p:nvSpPr>
        <p:spPr>
          <a:xfrm>
            <a:off x="1638300" y="8172450"/>
            <a:ext cx="1714500" cy="646331"/>
          </a:xfrm>
          <a:prstGeom prst="rect">
            <a:avLst/>
          </a:prstGeom>
          <a:noFill/>
        </p:spPr>
        <p:txBody>
          <a:bodyPr wrap="square" rtlCol="0">
            <a:spAutoFit/>
          </a:bodyPr>
          <a:lstStyle/>
          <a:p>
            <a:r>
              <a:rPr lang="en-US" sz="900" dirty="0" smtClean="0"/>
              <a:t>Fred Sarkis in front of “Yes Pa” timeline created by Mary Gilman decorated with students’ essays and art work</a:t>
            </a:r>
            <a:endParaRPr lang="en-US" sz="900" dirty="0"/>
          </a:p>
        </p:txBody>
      </p:sp>
      <p:sp>
        <p:nvSpPr>
          <p:cNvPr id="10" name="TextBox 9"/>
          <p:cNvSpPr txBox="1"/>
          <p:nvPr/>
        </p:nvSpPr>
        <p:spPr>
          <a:xfrm>
            <a:off x="304800" y="8305800"/>
            <a:ext cx="1333500" cy="646331"/>
          </a:xfrm>
          <a:prstGeom prst="rect">
            <a:avLst/>
          </a:prstGeom>
          <a:noFill/>
        </p:spPr>
        <p:txBody>
          <a:bodyPr wrap="square" rtlCol="0">
            <a:spAutoFit/>
          </a:bodyPr>
          <a:lstStyle/>
          <a:p>
            <a:r>
              <a:rPr lang="en-US" sz="900" dirty="0" smtClean="0"/>
              <a:t>Fred Sarkis is welcomed back to Jefferson after 65 yrs. To talk to  the 7</a:t>
            </a:r>
            <a:r>
              <a:rPr lang="en-US" sz="900" baseline="30000" dirty="0" smtClean="0"/>
              <a:t>th</a:t>
            </a:r>
            <a:r>
              <a:rPr lang="en-US" sz="900" dirty="0" smtClean="0"/>
              <a:t> grade. </a:t>
            </a:r>
            <a:endParaRPr lang="en-US" sz="900" dirty="0"/>
          </a:p>
        </p:txBody>
      </p:sp>
      <p:sp>
        <p:nvSpPr>
          <p:cNvPr id="15" name="TextBox 14"/>
          <p:cNvSpPr txBox="1"/>
          <p:nvPr/>
        </p:nvSpPr>
        <p:spPr>
          <a:xfrm>
            <a:off x="3352800" y="8392778"/>
            <a:ext cx="1676400" cy="507831"/>
          </a:xfrm>
          <a:prstGeom prst="rect">
            <a:avLst/>
          </a:prstGeom>
          <a:noFill/>
        </p:spPr>
        <p:txBody>
          <a:bodyPr wrap="square" rtlCol="0">
            <a:spAutoFit/>
          </a:bodyPr>
          <a:lstStyle/>
          <a:p>
            <a:r>
              <a:rPr lang="en-US" sz="900" dirty="0" smtClean="0"/>
              <a:t>Teacher Ms. Christofaro</a:t>
            </a:r>
            <a:r>
              <a:rPr lang="en-US" sz="900" dirty="0"/>
              <a:t>,</a:t>
            </a:r>
            <a:r>
              <a:rPr lang="en-US" sz="900" dirty="0" smtClean="0"/>
              <a:t> Author Mr.Sarkis,TA,Mary Gilman, Fred’s sister,Anne Nealon.</a:t>
            </a:r>
            <a:endParaRPr lang="en-US" sz="900" dirty="0"/>
          </a:p>
        </p:txBody>
      </p:sp>
    </p:spTree>
    <p:extLst>
      <p:ext uri="{BB962C8B-B14F-4D97-AF65-F5344CB8AC3E}">
        <p14:creationId xmlns:p14="http://schemas.microsoft.com/office/powerpoint/2010/main" val="13420448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381000"/>
            <a:ext cx="6858000" cy="1219200"/>
          </a:xfrm>
          <a:solidFill>
            <a:schemeClr val="bg1"/>
          </a:solidFill>
          <a:ln w="57150" cmpd="thinThick">
            <a:solidFill>
              <a:schemeClr val="tx1">
                <a:lumMod val="95000"/>
                <a:lumOff val="5000"/>
              </a:schemeClr>
            </a:solidFill>
          </a:ln>
        </p:spPr>
        <p:txBody>
          <a:bodyPr>
            <a:normAutofit/>
          </a:bodyPr>
          <a:lstStyle/>
          <a:p>
            <a:pPr eaLnBrk="1" hangingPunct="1">
              <a:defRPr/>
            </a:pPr>
            <a:r>
              <a:rPr lang="en-US" sz="1300" dirty="0" smtClean="0"/>
              <a:t>                </a:t>
            </a:r>
            <a:r>
              <a:rPr lang="en-US" sz="3600" dirty="0" smtClean="0"/>
              <a:t>Happy Birthday from R.A.P!!</a:t>
            </a:r>
            <a:r>
              <a:rPr lang="en-US" sz="1300" dirty="0" smtClean="0"/>
              <a:t>              </a:t>
            </a:r>
            <a:br>
              <a:rPr lang="en-US" sz="1300" dirty="0" smtClean="0"/>
            </a:br>
            <a:r>
              <a:rPr lang="en-US" sz="1300" dirty="0" smtClean="0"/>
              <a:t>                                                          </a:t>
            </a:r>
            <a:r>
              <a:rPr lang="en-US" sz="1000" dirty="0" smtClean="0"/>
              <a:t>According to RAPS latest Information</a:t>
            </a:r>
          </a:p>
        </p:txBody>
      </p:sp>
      <p:sp>
        <p:nvSpPr>
          <p:cNvPr id="22530" name="Text Placeholder 9"/>
          <p:cNvSpPr>
            <a:spLocks noGrp="1"/>
          </p:cNvSpPr>
          <p:nvPr>
            <p:ph type="body" sz="half" idx="2"/>
          </p:nvPr>
        </p:nvSpPr>
        <p:spPr>
          <a:xfrm>
            <a:off x="152400" y="1676400"/>
            <a:ext cx="3200400" cy="5791200"/>
          </a:xfrm>
          <a:solidFill>
            <a:schemeClr val="bg1"/>
          </a:solidFill>
          <a:ln w="57150">
            <a:solidFill>
              <a:schemeClr val="tx1"/>
            </a:solidFill>
          </a:ln>
        </p:spPr>
        <p:txBody>
          <a:bodyPr/>
          <a:lstStyle/>
          <a:p>
            <a:pPr algn="ctr" eaLnBrk="1" hangingPunct="1"/>
            <a:r>
              <a:rPr lang="en-US" sz="1600" dirty="0" smtClean="0"/>
              <a:t>SEPTEMBER 2011</a:t>
            </a:r>
          </a:p>
          <a:p>
            <a:pPr eaLnBrk="1" hangingPunct="1"/>
            <a:r>
              <a:rPr lang="en-US" sz="800" dirty="0" smtClean="0"/>
              <a:t>1- Teddy Bivins   		15- Judy Scott                                             </a:t>
            </a:r>
          </a:p>
          <a:p>
            <a:pPr eaLnBrk="1" hangingPunct="1"/>
            <a:r>
              <a:rPr lang="en-US" sz="800" dirty="0" smtClean="0"/>
              <a:t>2- Nancy Harter		16-Charlotte Dickerson</a:t>
            </a:r>
          </a:p>
          <a:p>
            <a:pPr eaLnBrk="1" hangingPunct="1"/>
            <a:r>
              <a:rPr lang="en-US" sz="800" dirty="0" smtClean="0"/>
              <a:t>2-Kelly Johnson		16- Sandra McCullough</a:t>
            </a:r>
          </a:p>
          <a:p>
            <a:pPr eaLnBrk="1" hangingPunct="1"/>
            <a:r>
              <a:rPr lang="en-US" sz="800" dirty="0" smtClean="0"/>
              <a:t>3-Joanne Gamble		17-Virginia Post</a:t>
            </a:r>
          </a:p>
          <a:p>
            <a:pPr eaLnBrk="1" hangingPunct="1"/>
            <a:r>
              <a:rPr lang="en-US" sz="800" dirty="0" smtClean="0"/>
              <a:t>4-Tunisia Bradshaw		17-Jude Gates</a:t>
            </a:r>
          </a:p>
          <a:p>
            <a:pPr eaLnBrk="1" hangingPunct="1"/>
            <a:r>
              <a:rPr lang="en-US" sz="800" dirty="0" smtClean="0"/>
              <a:t>4-Ruby Martinez		17-Brenda Kearns</a:t>
            </a:r>
          </a:p>
          <a:p>
            <a:pPr eaLnBrk="1" hangingPunct="1"/>
            <a:r>
              <a:rPr lang="en-US" sz="800" dirty="0" smtClean="0"/>
              <a:t>5-Evelyn Rivera		17-Robin Thomas</a:t>
            </a:r>
          </a:p>
          <a:p>
            <a:pPr eaLnBrk="1" hangingPunct="1"/>
            <a:r>
              <a:rPr lang="en-US" sz="800" dirty="0" smtClean="0"/>
              <a:t>6-Cassie Harrell		19-April Roberts</a:t>
            </a:r>
          </a:p>
          <a:p>
            <a:pPr eaLnBrk="1" hangingPunct="1"/>
            <a:r>
              <a:rPr lang="en-US" sz="800" dirty="0" smtClean="0"/>
              <a:t>6-Karen Wolfe		19-Nicole Rosen</a:t>
            </a:r>
          </a:p>
          <a:p>
            <a:pPr eaLnBrk="1" hangingPunct="1"/>
            <a:r>
              <a:rPr lang="en-US" sz="800" dirty="0" smtClean="0"/>
              <a:t>7- Retha Giles		20-Doriy Jackson</a:t>
            </a:r>
          </a:p>
          <a:p>
            <a:pPr eaLnBrk="1" hangingPunct="1"/>
            <a:r>
              <a:rPr lang="en-US" sz="800" dirty="0" smtClean="0"/>
              <a:t>7-Shandorah Bouie		21-Susan Pire</a:t>
            </a:r>
          </a:p>
          <a:p>
            <a:pPr eaLnBrk="1" hangingPunct="1"/>
            <a:r>
              <a:rPr lang="en-US" sz="800" dirty="0" smtClean="0"/>
              <a:t>8-Charnette Ludd		21-Raymond Clemons </a:t>
            </a:r>
          </a:p>
          <a:p>
            <a:pPr eaLnBrk="1" hangingPunct="1"/>
            <a:r>
              <a:rPr lang="en-US" sz="800" dirty="0" smtClean="0"/>
              <a:t>8-Ronald Lipton		22-Carol Tschanz</a:t>
            </a:r>
          </a:p>
          <a:p>
            <a:pPr eaLnBrk="1" hangingPunct="1"/>
            <a:r>
              <a:rPr lang="en-US" sz="800" dirty="0" smtClean="0"/>
              <a:t>9-Avamaria Glende		23-Lisa VanGorder</a:t>
            </a:r>
          </a:p>
          <a:p>
            <a:pPr eaLnBrk="1" hangingPunct="1"/>
            <a:r>
              <a:rPr lang="en-US" sz="800" dirty="0" smtClean="0"/>
              <a:t>9-Chad Reynolds		23-Rosetta Young</a:t>
            </a:r>
          </a:p>
          <a:p>
            <a:pPr eaLnBrk="1" hangingPunct="1"/>
            <a:r>
              <a:rPr lang="en-US" sz="800" dirty="0" smtClean="0"/>
              <a:t>9-Jacquelyn Johnson		23- Jeremy Trifeletti</a:t>
            </a:r>
          </a:p>
          <a:p>
            <a:pPr eaLnBrk="1" hangingPunct="1"/>
            <a:r>
              <a:rPr lang="en-US" sz="800" dirty="0" smtClean="0"/>
              <a:t>11-Moses Tanksley		24-Joyce Pettway</a:t>
            </a:r>
          </a:p>
          <a:p>
            <a:pPr eaLnBrk="1" hangingPunct="1"/>
            <a:r>
              <a:rPr lang="en-US" sz="800" dirty="0" smtClean="0"/>
              <a:t>11-Dannetta Dunaway	26-Johnny Dawkins</a:t>
            </a:r>
          </a:p>
          <a:p>
            <a:pPr eaLnBrk="1" hangingPunct="1"/>
            <a:r>
              <a:rPr lang="en-US" sz="800" dirty="0" smtClean="0"/>
              <a:t>11-Natalie Vazzana		26-Beth Walsh</a:t>
            </a:r>
          </a:p>
          <a:p>
            <a:pPr eaLnBrk="1" hangingPunct="1"/>
            <a:r>
              <a:rPr lang="en-US" sz="800" dirty="0" smtClean="0"/>
              <a:t>11-Yulandia Walker		27-Elizabeth  Kelley</a:t>
            </a:r>
          </a:p>
          <a:p>
            <a:pPr eaLnBrk="1" hangingPunct="1"/>
            <a:r>
              <a:rPr lang="en-US" sz="800" dirty="0" smtClean="0"/>
              <a:t>11-Donte Kennedy		27-Patricia Burris</a:t>
            </a:r>
          </a:p>
          <a:p>
            <a:pPr eaLnBrk="1" hangingPunct="1"/>
            <a:r>
              <a:rPr lang="en-US" sz="800" dirty="0" smtClean="0"/>
              <a:t>13-Yolanda Sanchez		27-Inez Johnson</a:t>
            </a:r>
          </a:p>
          <a:p>
            <a:pPr eaLnBrk="1" hangingPunct="1"/>
            <a:r>
              <a:rPr lang="en-US" sz="800" dirty="0" smtClean="0"/>
              <a:t>13-Hazel King		29-Ivette Figueroa</a:t>
            </a:r>
          </a:p>
          <a:p>
            <a:pPr eaLnBrk="1" hangingPunct="1"/>
            <a:r>
              <a:rPr lang="en-US" sz="800" dirty="0" smtClean="0"/>
              <a:t>13-Maria Perez-McKnight	29-Doris Kennedy</a:t>
            </a:r>
          </a:p>
          <a:p>
            <a:pPr eaLnBrk="1" hangingPunct="1"/>
            <a:r>
              <a:rPr lang="en-US" sz="800" dirty="0" smtClean="0"/>
              <a:t>13-Patricia Roberson		29-Ivette Figueroa</a:t>
            </a:r>
          </a:p>
          <a:p>
            <a:pPr eaLnBrk="1" hangingPunct="1"/>
            <a:r>
              <a:rPr lang="en-US" sz="800" dirty="0" smtClean="0"/>
              <a:t>15-Ruth Aquino		29-Richey Jackson</a:t>
            </a:r>
          </a:p>
          <a:p>
            <a:pPr eaLnBrk="1" hangingPunct="1"/>
            <a:r>
              <a:rPr lang="en-US" sz="800" dirty="0" smtClean="0"/>
              <a:t>15-Andrea Gorkin		30-Karen Mee			</a:t>
            </a:r>
          </a:p>
          <a:p>
            <a:pPr eaLnBrk="1" hangingPunct="1"/>
            <a:r>
              <a:rPr lang="en-US" sz="800" dirty="0" smtClean="0"/>
              <a:t>							      		</a:t>
            </a:r>
          </a:p>
          <a:p>
            <a:pPr eaLnBrk="1" hangingPunct="1"/>
            <a:endParaRPr lang="en-US" sz="800" dirty="0" smtClean="0"/>
          </a:p>
          <a:p>
            <a:pPr eaLnBrk="1" hangingPunct="1"/>
            <a:r>
              <a:rPr lang="en-US" sz="800" dirty="0" smtClean="0"/>
              <a:t>					</a:t>
            </a:r>
          </a:p>
          <a:p>
            <a:pPr eaLnBrk="1" hangingPunct="1"/>
            <a:r>
              <a:rPr lang="en-US" sz="1000" dirty="0" smtClean="0"/>
              <a:t>				</a:t>
            </a:r>
          </a:p>
          <a:p>
            <a:pPr eaLnBrk="1" hangingPunct="1"/>
            <a:endParaRPr lang="en-US" sz="1000" dirty="0" smtClean="0"/>
          </a:p>
          <a:p>
            <a:pPr eaLnBrk="1" hangingPunct="1"/>
            <a:r>
              <a:rPr lang="en-US" sz="800" dirty="0" smtClean="0"/>
              <a:t>                                                                                                                  </a:t>
            </a:r>
          </a:p>
          <a:p>
            <a:pPr eaLnBrk="1" hangingPunct="1"/>
            <a:r>
              <a:rPr lang="en-US" sz="800" dirty="0" smtClean="0"/>
              <a:t>                                                                                                                                                                                                                             </a:t>
            </a:r>
          </a:p>
          <a:p>
            <a:pPr eaLnBrk="1" hangingPunct="1"/>
            <a:r>
              <a:rPr lang="en-US" sz="800" dirty="0" smtClean="0"/>
              <a:t>  </a:t>
            </a:r>
          </a:p>
          <a:p>
            <a:pPr eaLnBrk="1" hangingPunct="1"/>
            <a:endParaRPr lang="en-US" sz="800" dirty="0" smtClean="0"/>
          </a:p>
          <a:p>
            <a:pPr eaLnBrk="1" hangingPunct="1"/>
            <a:endParaRPr lang="en-US" sz="800" dirty="0" smtClean="0"/>
          </a:p>
          <a:p>
            <a:pPr eaLnBrk="1" hangingPunct="1"/>
            <a:endParaRPr lang="en-US" sz="800" dirty="0" smtClean="0"/>
          </a:p>
          <a:p>
            <a:pPr eaLnBrk="1" hangingPunct="1"/>
            <a:endParaRPr lang="en-US" sz="800" dirty="0" smtClean="0"/>
          </a:p>
          <a:p>
            <a:pPr eaLnBrk="1" hangingPunct="1"/>
            <a:endParaRPr lang="en-US" sz="800" dirty="0" smtClean="0"/>
          </a:p>
          <a:p>
            <a:pPr eaLnBrk="1" hangingPunct="1"/>
            <a:endParaRPr lang="en-US" sz="800" dirty="0" smtClean="0"/>
          </a:p>
          <a:p>
            <a:pPr eaLnBrk="1" hangingPunct="1"/>
            <a:endParaRPr lang="en-US" b="1" dirty="0" smtClean="0"/>
          </a:p>
          <a:p>
            <a:pPr eaLnBrk="1" hangingPunct="1"/>
            <a:endParaRPr lang="en-US" sz="2800" b="1" dirty="0" smtClean="0"/>
          </a:p>
        </p:txBody>
      </p:sp>
      <p:sp>
        <p:nvSpPr>
          <p:cNvPr id="22531" name="Rectangle 6"/>
          <p:cNvSpPr>
            <a:spLocks noGrp="1"/>
          </p:cNvSpPr>
          <p:nvPr>
            <p:ph type="body" sz="half" idx="4294967295"/>
          </p:nvPr>
        </p:nvSpPr>
        <p:spPr>
          <a:xfrm>
            <a:off x="3505200" y="1676400"/>
            <a:ext cx="3200400" cy="5791200"/>
          </a:xfrm>
          <a:solidFill>
            <a:schemeClr val="bg1"/>
          </a:solidFill>
          <a:ln w="57150">
            <a:solidFill>
              <a:schemeClr val="tx1"/>
            </a:solidFill>
          </a:ln>
        </p:spPr>
        <p:txBody>
          <a:bodyPr/>
          <a:lstStyle/>
          <a:p>
            <a:pPr>
              <a:lnSpc>
                <a:spcPct val="80000"/>
              </a:lnSpc>
              <a:buFont typeface="Arial" charset="0"/>
              <a:buNone/>
            </a:pPr>
            <a:r>
              <a:rPr lang="en-US" sz="1600" b="1" dirty="0" smtClean="0"/>
              <a:t>             </a:t>
            </a:r>
            <a:r>
              <a:rPr lang="en-US" sz="1600" dirty="0" smtClean="0"/>
              <a:t>OCTOBER 2011</a:t>
            </a:r>
          </a:p>
          <a:p>
            <a:pPr>
              <a:buFont typeface="Arial" charset="0"/>
              <a:buNone/>
            </a:pPr>
            <a:r>
              <a:rPr lang="en-US" sz="800" dirty="0" smtClean="0"/>
              <a:t>1-Donna Clarke		20-Phouangmaly Tiwapth</a:t>
            </a:r>
          </a:p>
          <a:p>
            <a:pPr>
              <a:buFont typeface="Arial" charset="0"/>
              <a:buNone/>
            </a:pPr>
            <a:r>
              <a:rPr lang="en-US" sz="800" dirty="0" smtClean="0"/>
              <a:t>2-Ezekiel Anderson		20-Sonji Simkin</a:t>
            </a:r>
          </a:p>
          <a:p>
            <a:pPr>
              <a:buFont typeface="Arial" charset="0"/>
              <a:buNone/>
            </a:pPr>
            <a:r>
              <a:rPr lang="en-US" sz="800" dirty="0" smtClean="0"/>
              <a:t>2-Arlene Porter		21-Jerrina Walker</a:t>
            </a:r>
          </a:p>
          <a:p>
            <a:pPr>
              <a:buFont typeface="Arial" charset="0"/>
              <a:buNone/>
            </a:pPr>
            <a:r>
              <a:rPr lang="en-US" sz="800" dirty="0" smtClean="0"/>
              <a:t>2-Richard Williams		21-Charles Lurry</a:t>
            </a:r>
          </a:p>
          <a:p>
            <a:pPr>
              <a:buFont typeface="Arial" charset="0"/>
              <a:buNone/>
            </a:pPr>
            <a:r>
              <a:rPr lang="en-US" sz="800" dirty="0" smtClean="0"/>
              <a:t>2-Angela Wicks		21-Evelyn Vazquez</a:t>
            </a:r>
          </a:p>
          <a:p>
            <a:pPr>
              <a:buFont typeface="Arial" charset="0"/>
              <a:buNone/>
            </a:pPr>
            <a:r>
              <a:rPr lang="en-US" sz="800" dirty="0" smtClean="0"/>
              <a:t>4-Michael Lee		22-Vivian Cole</a:t>
            </a:r>
          </a:p>
          <a:p>
            <a:pPr>
              <a:buFont typeface="Arial" charset="0"/>
              <a:buNone/>
            </a:pPr>
            <a:r>
              <a:rPr lang="en-US" sz="800" dirty="0" smtClean="0"/>
              <a:t>4-Maryann Tychoniewicz	22-Cheryl Placious</a:t>
            </a:r>
          </a:p>
          <a:p>
            <a:pPr>
              <a:buFont typeface="Arial" charset="0"/>
              <a:buNone/>
            </a:pPr>
            <a:r>
              <a:rPr lang="en-US" sz="800" dirty="0" smtClean="0"/>
              <a:t>4-Edward  Wilson		22-Demetrius Walker</a:t>
            </a:r>
          </a:p>
          <a:p>
            <a:pPr>
              <a:buFont typeface="Arial" charset="0"/>
              <a:buNone/>
            </a:pPr>
            <a:r>
              <a:rPr lang="en-US" sz="800" dirty="0" smtClean="0"/>
              <a:t>5-Rebella Muoio		23-Tara Pios</a:t>
            </a:r>
          </a:p>
          <a:p>
            <a:pPr>
              <a:buFont typeface="Arial" charset="0"/>
              <a:buNone/>
            </a:pPr>
            <a:r>
              <a:rPr lang="en-US" sz="800" dirty="0" smtClean="0"/>
              <a:t>5-Schwanda Lewis		23-Andrea Smith</a:t>
            </a:r>
          </a:p>
          <a:p>
            <a:pPr>
              <a:buFont typeface="Arial" charset="0"/>
              <a:buNone/>
            </a:pPr>
            <a:r>
              <a:rPr lang="en-US" sz="800" dirty="0" smtClean="0"/>
              <a:t>5-Melissa Winters		24-Keyonna Dixon</a:t>
            </a:r>
          </a:p>
          <a:p>
            <a:pPr>
              <a:buFont typeface="Arial" charset="0"/>
              <a:buNone/>
            </a:pPr>
            <a:r>
              <a:rPr lang="en-US" sz="800" dirty="0" smtClean="0"/>
              <a:t>6-Jodi Burger		24-Maxine C. Green</a:t>
            </a:r>
          </a:p>
          <a:p>
            <a:pPr>
              <a:buFont typeface="Arial" charset="0"/>
              <a:buNone/>
            </a:pPr>
            <a:r>
              <a:rPr lang="en-US" sz="800" dirty="0" smtClean="0"/>
              <a:t>7-Gail Scott-Premo		25-Margie Brumfield </a:t>
            </a:r>
          </a:p>
          <a:p>
            <a:pPr>
              <a:buFont typeface="Arial" charset="0"/>
              <a:buNone/>
            </a:pPr>
            <a:r>
              <a:rPr lang="en-US" sz="800" dirty="0" smtClean="0"/>
              <a:t>7-Louvander Welch		25-Maria Datsko</a:t>
            </a:r>
          </a:p>
          <a:p>
            <a:pPr>
              <a:buFont typeface="Arial" charset="0"/>
              <a:buNone/>
            </a:pPr>
            <a:r>
              <a:rPr lang="en-US" sz="800" dirty="0" smtClean="0"/>
              <a:t>9-Janice Henderson		25-Jimmie Dillard</a:t>
            </a:r>
          </a:p>
          <a:p>
            <a:pPr>
              <a:buFont typeface="Arial" charset="0"/>
              <a:buNone/>
            </a:pPr>
            <a:r>
              <a:rPr lang="en-US" sz="800" dirty="0" smtClean="0"/>
              <a:t>9-Sherry Short		25-Elizabeth Rios-Bakari</a:t>
            </a:r>
          </a:p>
          <a:p>
            <a:pPr>
              <a:buFont typeface="Arial" charset="0"/>
              <a:buNone/>
            </a:pPr>
            <a:r>
              <a:rPr lang="en-US" sz="800" dirty="0" smtClean="0"/>
              <a:t>9- Danielle Shine		25-Dorothy Smith</a:t>
            </a:r>
          </a:p>
          <a:p>
            <a:pPr>
              <a:buFont typeface="Arial" charset="0"/>
              <a:buNone/>
            </a:pPr>
            <a:r>
              <a:rPr lang="en-US" sz="800" dirty="0" smtClean="0"/>
              <a:t>10-Chad McDonald		27-Lisa Alexender</a:t>
            </a:r>
          </a:p>
          <a:p>
            <a:pPr>
              <a:buFont typeface="Arial" charset="0"/>
              <a:buNone/>
            </a:pPr>
            <a:r>
              <a:rPr lang="en-US" sz="800" dirty="0" smtClean="0"/>
              <a:t>11-Peggy Tucker		27-Rosemary Ortiz</a:t>
            </a:r>
          </a:p>
          <a:p>
            <a:pPr>
              <a:buFont typeface="Arial" charset="0"/>
              <a:buNone/>
            </a:pPr>
            <a:r>
              <a:rPr lang="en-US" sz="800" dirty="0" smtClean="0"/>
              <a:t>12-Valerie James		27-Carrie Travers</a:t>
            </a:r>
          </a:p>
          <a:p>
            <a:pPr>
              <a:buFont typeface="Arial" charset="0"/>
              <a:buNone/>
            </a:pPr>
            <a:r>
              <a:rPr lang="en-US" sz="800" dirty="0" smtClean="0"/>
              <a:t>15-Susan Allen		27-Anne Walters</a:t>
            </a:r>
          </a:p>
          <a:p>
            <a:pPr>
              <a:buFont typeface="Arial" charset="0"/>
              <a:buNone/>
            </a:pPr>
            <a:r>
              <a:rPr lang="en-US" sz="800" dirty="0" smtClean="0"/>
              <a:t>17-Tiffany Bumphis		28-Valerie Medley</a:t>
            </a:r>
          </a:p>
          <a:p>
            <a:pPr>
              <a:buFont typeface="Arial" charset="0"/>
              <a:buNone/>
            </a:pPr>
            <a:r>
              <a:rPr lang="en-US" sz="800" dirty="0" smtClean="0"/>
              <a:t>17-Cory Washington		29-Melinda Torres-Light</a:t>
            </a:r>
          </a:p>
          <a:p>
            <a:pPr>
              <a:buFont typeface="Arial" charset="0"/>
              <a:buNone/>
            </a:pPr>
            <a:r>
              <a:rPr lang="en-US" sz="800" dirty="0" smtClean="0"/>
              <a:t>17-Lisbet Vargas		29-Margaret White</a:t>
            </a:r>
          </a:p>
          <a:p>
            <a:pPr>
              <a:buFont typeface="Arial" charset="0"/>
              <a:buNone/>
            </a:pPr>
            <a:r>
              <a:rPr lang="en-US" sz="800" dirty="0" smtClean="0"/>
              <a:t>18-Cheryl Costa		30-Bette Staszewski</a:t>
            </a:r>
          </a:p>
          <a:p>
            <a:pPr>
              <a:buFont typeface="Arial" charset="0"/>
              <a:buNone/>
            </a:pPr>
            <a:r>
              <a:rPr lang="en-US" sz="800" dirty="0" smtClean="0"/>
              <a:t>18-Myron Hall		31-Leon Tate</a:t>
            </a:r>
          </a:p>
          <a:p>
            <a:pPr>
              <a:lnSpc>
                <a:spcPct val="80000"/>
              </a:lnSpc>
              <a:buFont typeface="Arial" charset="0"/>
              <a:buNone/>
            </a:pPr>
            <a:r>
              <a:rPr lang="en-US" sz="800" dirty="0" smtClean="0"/>
              <a:t>20-Nilda Figueroa		</a:t>
            </a:r>
          </a:p>
          <a:p>
            <a:pPr>
              <a:lnSpc>
                <a:spcPct val="80000"/>
              </a:lnSpc>
              <a:buFont typeface="Arial" charset="0"/>
              <a:buNone/>
            </a:pPr>
            <a:r>
              <a:rPr lang="en-US" sz="800" dirty="0" smtClean="0"/>
              <a:t>			</a:t>
            </a:r>
          </a:p>
          <a:p>
            <a:pPr>
              <a:lnSpc>
                <a:spcPct val="80000"/>
              </a:lnSpc>
              <a:buFont typeface="Arial" charset="0"/>
              <a:buNone/>
            </a:pPr>
            <a:endParaRPr lang="en-US" sz="400" dirty="0" smtClean="0"/>
          </a:p>
          <a:p>
            <a:pPr>
              <a:lnSpc>
                <a:spcPct val="80000"/>
              </a:lnSpc>
              <a:buFont typeface="Arial" charset="0"/>
              <a:buNone/>
            </a:pPr>
            <a:r>
              <a:rPr lang="en-US" sz="300" b="1" dirty="0" smtClean="0"/>
              <a:t>	                                                                 </a:t>
            </a:r>
          </a:p>
          <a:p>
            <a:pPr>
              <a:lnSpc>
                <a:spcPct val="80000"/>
              </a:lnSpc>
              <a:buFont typeface="Arial" charset="0"/>
              <a:buNone/>
            </a:pPr>
            <a:r>
              <a:rPr lang="en-US" sz="600" b="1" dirty="0" smtClean="0"/>
              <a:t>                </a:t>
            </a:r>
            <a:endParaRPr lang="en-US" sz="300" b="1" dirty="0" smtClean="0"/>
          </a:p>
          <a:p>
            <a:pPr algn="ctr">
              <a:lnSpc>
                <a:spcPct val="80000"/>
              </a:lnSpc>
              <a:buFont typeface="Arial" charset="0"/>
              <a:buNone/>
            </a:pPr>
            <a:endParaRPr lang="en-US" sz="600" b="1" dirty="0" smtClean="0"/>
          </a:p>
          <a:p>
            <a:pPr algn="ctr">
              <a:lnSpc>
                <a:spcPct val="80000"/>
              </a:lnSpc>
              <a:buFont typeface="Arial" charset="0"/>
              <a:buNone/>
            </a:pPr>
            <a:endParaRPr lang="en-US" sz="400" b="1" dirty="0" smtClean="0"/>
          </a:p>
          <a:p>
            <a:pPr algn="ctr">
              <a:lnSpc>
                <a:spcPct val="80000"/>
              </a:lnSpc>
              <a:buFont typeface="Arial" charset="0"/>
              <a:buNone/>
            </a:pPr>
            <a:endParaRPr lang="en-US" sz="200" b="1" dirty="0" smtClean="0"/>
          </a:p>
          <a:p>
            <a:pPr>
              <a:lnSpc>
                <a:spcPct val="80000"/>
              </a:lnSpc>
              <a:buFont typeface="Arial" charset="0"/>
              <a:buNone/>
            </a:pPr>
            <a:endParaRPr lang="en-US" sz="100" b="1" dirty="0" smtClean="0"/>
          </a:p>
          <a:p>
            <a:pPr>
              <a:lnSpc>
                <a:spcPct val="80000"/>
              </a:lnSpc>
              <a:buFont typeface="Arial" charset="0"/>
              <a:buNone/>
            </a:pPr>
            <a:endParaRPr lang="en-US" sz="500" dirty="0" smtClean="0"/>
          </a:p>
          <a:p>
            <a:pPr>
              <a:lnSpc>
                <a:spcPct val="80000"/>
              </a:lnSpc>
              <a:buFont typeface="Arial" charset="0"/>
              <a:buNone/>
            </a:pPr>
            <a:endParaRPr lang="en-US" sz="100" dirty="0" smtClean="0"/>
          </a:p>
          <a:p>
            <a:pPr>
              <a:lnSpc>
                <a:spcPct val="80000"/>
              </a:lnSpc>
              <a:buFont typeface="Arial" charset="0"/>
              <a:buNone/>
            </a:pPr>
            <a:endParaRPr lang="en-US" sz="100" dirty="0" smtClean="0"/>
          </a:p>
          <a:p>
            <a:pPr>
              <a:lnSpc>
                <a:spcPct val="80000"/>
              </a:lnSpc>
              <a:buFont typeface="Arial" charset="0"/>
              <a:buNone/>
            </a:pPr>
            <a:endParaRPr lang="en-US" sz="100" dirty="0" smtClean="0"/>
          </a:p>
          <a:p>
            <a:pPr>
              <a:lnSpc>
                <a:spcPct val="80000"/>
              </a:lnSpc>
              <a:buFont typeface="Arial" charset="0"/>
              <a:buNone/>
            </a:pPr>
            <a:endParaRPr lang="en-US" sz="100" dirty="0" smtClean="0"/>
          </a:p>
          <a:p>
            <a:pPr>
              <a:lnSpc>
                <a:spcPct val="80000"/>
              </a:lnSpc>
              <a:buFont typeface="Arial" charset="0"/>
              <a:buNone/>
            </a:pPr>
            <a:r>
              <a:rPr lang="en-US" sz="100" dirty="0" smtClean="0"/>
              <a:t>		</a:t>
            </a:r>
          </a:p>
          <a:p>
            <a:pPr>
              <a:lnSpc>
                <a:spcPct val="80000"/>
              </a:lnSpc>
              <a:buFont typeface="Arial" charset="0"/>
              <a:buNone/>
            </a:pPr>
            <a:endParaRPr lang="en-US" sz="200" dirty="0" smtClean="0"/>
          </a:p>
          <a:p>
            <a:pPr>
              <a:lnSpc>
                <a:spcPct val="80000"/>
              </a:lnSpc>
              <a:buFont typeface="Arial" charset="0"/>
              <a:buNone/>
            </a:pPr>
            <a:endParaRPr lang="en-US" sz="100" dirty="0" smtClean="0"/>
          </a:p>
          <a:p>
            <a:pPr>
              <a:lnSpc>
                <a:spcPct val="80000"/>
              </a:lnSpc>
              <a:buFont typeface="Arial" charset="0"/>
              <a:buNone/>
            </a:pPr>
            <a:r>
              <a:rPr lang="en-US" sz="2800" b="1" dirty="0" smtClean="0"/>
              <a:t> </a:t>
            </a:r>
          </a:p>
          <a:p>
            <a:pPr>
              <a:lnSpc>
                <a:spcPct val="80000"/>
              </a:lnSpc>
              <a:buFont typeface="Arial" charset="0"/>
              <a:buNone/>
            </a:pPr>
            <a:r>
              <a:rPr lang="en-US" sz="2800" b="1" dirty="0" smtClean="0"/>
              <a:t>                                                                           </a:t>
            </a:r>
          </a:p>
          <a:p>
            <a:pPr lvl="2">
              <a:lnSpc>
                <a:spcPct val="80000"/>
              </a:lnSpc>
              <a:buFont typeface="Arial" charset="0"/>
              <a:buNone/>
            </a:pPr>
            <a:r>
              <a:rPr lang="en-US" sz="2000" b="1" dirty="0" smtClean="0"/>
              <a:t>                                                                           </a:t>
            </a:r>
          </a:p>
        </p:txBody>
      </p:sp>
      <p:pic>
        <p:nvPicPr>
          <p:cNvPr id="22532" name="Picture 3" descr="C:\Program Files\Microsoft Office\MEDIA\CAGCAT10\j0295241.gif"/>
          <p:cNvPicPr>
            <a:picLocks noChangeAspect="1" noChangeArrowheads="1" noCrop="1"/>
          </p:cNvPicPr>
          <p:nvPr/>
        </p:nvPicPr>
        <p:blipFill>
          <a:blip r:embed="rId3"/>
          <a:srcRect/>
          <a:stretch>
            <a:fillRect/>
          </a:stretch>
        </p:blipFill>
        <p:spPr bwMode="auto">
          <a:xfrm>
            <a:off x="0" y="609600"/>
            <a:ext cx="609600" cy="901700"/>
          </a:xfrm>
          <a:prstGeom prst="rect">
            <a:avLst/>
          </a:prstGeom>
          <a:noFill/>
          <a:ln w="9525">
            <a:noFill/>
            <a:miter lim="800000"/>
            <a:headEnd/>
            <a:tailEnd/>
          </a:ln>
        </p:spPr>
      </p:pic>
      <p:pic>
        <p:nvPicPr>
          <p:cNvPr id="22533" name="Picture 3" descr="C:\Program Files\Microsoft Office\MEDIA\CAGCAT10\j0295241.gif"/>
          <p:cNvPicPr>
            <a:picLocks noChangeAspect="1" noChangeArrowheads="1" noCrop="1"/>
          </p:cNvPicPr>
          <p:nvPr/>
        </p:nvPicPr>
        <p:blipFill>
          <a:blip r:embed="rId3"/>
          <a:srcRect/>
          <a:stretch>
            <a:fillRect/>
          </a:stretch>
        </p:blipFill>
        <p:spPr bwMode="auto">
          <a:xfrm>
            <a:off x="6096000" y="609600"/>
            <a:ext cx="609600" cy="898525"/>
          </a:xfrm>
          <a:prstGeom prst="rect">
            <a:avLst/>
          </a:prstGeom>
          <a:noFill/>
          <a:ln w="9525">
            <a:noFill/>
            <a:miter lim="800000"/>
            <a:headEnd/>
            <a:tailEnd/>
          </a:ln>
        </p:spPr>
      </p:pic>
      <p:pic>
        <p:nvPicPr>
          <p:cNvPr id="22534" name="Picture 9" descr="dglxasset[1]"/>
          <p:cNvPicPr>
            <a:picLocks noChangeAspect="1" noChangeArrowheads="1"/>
          </p:cNvPicPr>
          <p:nvPr/>
        </p:nvPicPr>
        <p:blipFill>
          <a:blip r:embed="rId4"/>
          <a:srcRect/>
          <a:stretch>
            <a:fillRect/>
          </a:stretch>
        </p:blipFill>
        <p:spPr bwMode="auto">
          <a:xfrm>
            <a:off x="990600" y="5876925"/>
            <a:ext cx="1824856" cy="1285875"/>
          </a:xfrm>
          <a:prstGeom prst="rect">
            <a:avLst/>
          </a:prstGeom>
          <a:noFill/>
          <a:ln w="9525">
            <a:noFill/>
            <a:miter lim="800000"/>
            <a:headEnd/>
            <a:tailEnd/>
          </a:ln>
        </p:spPr>
      </p:pic>
      <p:pic>
        <p:nvPicPr>
          <p:cNvPr id="22535" name="Picture 13" descr="dglxasset[1]"/>
          <p:cNvPicPr>
            <a:picLocks noChangeAspect="1" noChangeArrowheads="1"/>
          </p:cNvPicPr>
          <p:nvPr/>
        </p:nvPicPr>
        <p:blipFill>
          <a:blip r:embed="rId4"/>
          <a:srcRect/>
          <a:stretch>
            <a:fillRect/>
          </a:stretch>
        </p:blipFill>
        <p:spPr bwMode="auto">
          <a:xfrm>
            <a:off x="4347903" y="5791200"/>
            <a:ext cx="1748097" cy="1296888"/>
          </a:xfrm>
          <a:prstGeom prst="rect">
            <a:avLst/>
          </a:prstGeom>
          <a:noFill/>
          <a:ln w="9525">
            <a:noFill/>
            <a:miter lim="800000"/>
            <a:headEnd/>
            <a:tailEnd/>
          </a:ln>
        </p:spPr>
      </p:pic>
      <p:sp>
        <p:nvSpPr>
          <p:cNvPr id="22537" name="Text Box 15"/>
          <p:cNvSpPr txBox="1">
            <a:spLocks noChangeArrowheads="1"/>
          </p:cNvSpPr>
          <p:nvPr/>
        </p:nvSpPr>
        <p:spPr bwMode="auto">
          <a:xfrm>
            <a:off x="3505200" y="7600716"/>
            <a:ext cx="3200400" cy="1661993"/>
          </a:xfrm>
          <a:prstGeom prst="rect">
            <a:avLst/>
          </a:prstGeom>
          <a:noFill/>
          <a:ln w="9525">
            <a:noFill/>
            <a:miter lim="800000"/>
            <a:headEnd/>
            <a:tailEnd/>
          </a:ln>
        </p:spPr>
        <p:txBody>
          <a:bodyPr>
            <a:spAutoFit/>
          </a:bodyPr>
          <a:lstStyle/>
          <a:p>
            <a:pPr>
              <a:spcBef>
                <a:spcPct val="50000"/>
              </a:spcBef>
            </a:pPr>
            <a:r>
              <a:rPr lang="en-US" sz="1200" b="1" dirty="0" smtClean="0"/>
              <a:t>CONGRATULATIONS TO:</a:t>
            </a:r>
          </a:p>
          <a:p>
            <a:pPr>
              <a:spcBef>
                <a:spcPct val="50000"/>
              </a:spcBef>
            </a:pPr>
            <a:r>
              <a:rPr lang="en-US" sz="1200" dirty="0" smtClean="0"/>
              <a:t> Lazane Traywick-Terrance a TA from #43 has graduated from Nazareth with a dual certification  in Childhood 1-6. She will be considered an inclusive educator.               </a:t>
            </a:r>
          </a:p>
          <a:p>
            <a:pPr>
              <a:spcBef>
                <a:spcPct val="50000"/>
              </a:spcBef>
            </a:pPr>
            <a:r>
              <a:rPr lang="en-US" sz="1200" dirty="0"/>
              <a:t> </a:t>
            </a:r>
            <a:r>
              <a:rPr lang="en-US" sz="1200" dirty="0" smtClean="0"/>
              <a:t>               </a:t>
            </a:r>
          </a:p>
          <a:p>
            <a:pPr>
              <a:spcBef>
                <a:spcPct val="50000"/>
              </a:spcBef>
            </a:pPr>
            <a:r>
              <a:rPr lang="en-US" sz="1200" dirty="0"/>
              <a:t> </a:t>
            </a:r>
            <a:r>
              <a:rPr lang="en-US" sz="1200" dirty="0" smtClean="0"/>
              <a:t>                  </a:t>
            </a:r>
          </a:p>
        </p:txBody>
      </p:sp>
      <p:sp>
        <p:nvSpPr>
          <p:cNvPr id="22538" name="Line 17"/>
          <p:cNvSpPr>
            <a:spLocks noChangeShapeType="1"/>
          </p:cNvSpPr>
          <p:nvPr/>
        </p:nvSpPr>
        <p:spPr bwMode="auto">
          <a:xfrm>
            <a:off x="304800" y="7620000"/>
            <a:ext cx="2667000" cy="0"/>
          </a:xfrm>
          <a:prstGeom prst="line">
            <a:avLst/>
          </a:prstGeom>
          <a:noFill/>
          <a:ln w="9525">
            <a:solidFill>
              <a:schemeClr val="tx1"/>
            </a:solidFill>
            <a:round/>
            <a:headEnd/>
            <a:tailEnd/>
          </a:ln>
        </p:spPr>
        <p:txBody>
          <a:bodyPr/>
          <a:lstStyle/>
          <a:p>
            <a:endParaRPr lang="en-US" dirty="0"/>
          </a:p>
        </p:txBody>
      </p:sp>
      <p:sp>
        <p:nvSpPr>
          <p:cNvPr id="22539" name="Line 18"/>
          <p:cNvSpPr>
            <a:spLocks noChangeShapeType="1"/>
          </p:cNvSpPr>
          <p:nvPr/>
        </p:nvSpPr>
        <p:spPr bwMode="auto">
          <a:xfrm>
            <a:off x="2971800" y="7696200"/>
            <a:ext cx="0" cy="1219200"/>
          </a:xfrm>
          <a:prstGeom prst="line">
            <a:avLst/>
          </a:prstGeom>
          <a:noFill/>
          <a:ln w="9525">
            <a:solidFill>
              <a:schemeClr val="tx1"/>
            </a:solidFill>
            <a:round/>
            <a:headEnd/>
            <a:tailEnd/>
          </a:ln>
        </p:spPr>
        <p:txBody>
          <a:bodyPr/>
          <a:lstStyle/>
          <a:p>
            <a:endParaRPr lang="en-US" dirty="0"/>
          </a:p>
        </p:txBody>
      </p:sp>
      <p:sp>
        <p:nvSpPr>
          <p:cNvPr id="22540" name="Line 19"/>
          <p:cNvSpPr>
            <a:spLocks noChangeShapeType="1"/>
          </p:cNvSpPr>
          <p:nvPr/>
        </p:nvSpPr>
        <p:spPr bwMode="auto">
          <a:xfrm>
            <a:off x="304800" y="7620000"/>
            <a:ext cx="0" cy="1371600"/>
          </a:xfrm>
          <a:prstGeom prst="line">
            <a:avLst/>
          </a:prstGeom>
          <a:noFill/>
          <a:ln w="9525">
            <a:solidFill>
              <a:schemeClr val="tx1"/>
            </a:solidFill>
            <a:round/>
            <a:headEnd/>
            <a:tailEnd/>
          </a:ln>
        </p:spPr>
        <p:txBody>
          <a:bodyPr/>
          <a:lstStyle/>
          <a:p>
            <a:endParaRPr lang="en-US" dirty="0"/>
          </a:p>
        </p:txBody>
      </p:sp>
      <p:sp>
        <p:nvSpPr>
          <p:cNvPr id="22541" name="Line 20"/>
          <p:cNvSpPr>
            <a:spLocks noChangeShapeType="1"/>
          </p:cNvSpPr>
          <p:nvPr/>
        </p:nvSpPr>
        <p:spPr bwMode="auto">
          <a:xfrm>
            <a:off x="304800" y="8991600"/>
            <a:ext cx="2667000" cy="0"/>
          </a:xfrm>
          <a:prstGeom prst="line">
            <a:avLst/>
          </a:prstGeom>
          <a:noFill/>
          <a:ln w="9525">
            <a:solidFill>
              <a:schemeClr val="tx1"/>
            </a:solidFill>
            <a:round/>
            <a:headEnd/>
            <a:tailEnd/>
          </a:ln>
        </p:spPr>
        <p:txBody>
          <a:bodyPr/>
          <a:lstStyle/>
          <a:p>
            <a:endParaRPr lang="en-US" dirty="0"/>
          </a:p>
        </p:txBody>
      </p:sp>
      <p:sp>
        <p:nvSpPr>
          <p:cNvPr id="22542" name="Line 21"/>
          <p:cNvSpPr>
            <a:spLocks noChangeShapeType="1"/>
          </p:cNvSpPr>
          <p:nvPr/>
        </p:nvSpPr>
        <p:spPr bwMode="auto">
          <a:xfrm>
            <a:off x="2971800" y="7620000"/>
            <a:ext cx="0" cy="1371600"/>
          </a:xfrm>
          <a:prstGeom prst="line">
            <a:avLst/>
          </a:prstGeom>
          <a:noFill/>
          <a:ln w="9525">
            <a:solidFill>
              <a:schemeClr val="tx1"/>
            </a:solidFill>
            <a:round/>
            <a:headEnd/>
            <a:tailEnd/>
          </a:ln>
        </p:spPr>
        <p:txBody>
          <a:bodyPr/>
          <a:lstStyle/>
          <a:p>
            <a:endParaRPr lang="en-US" dirty="0"/>
          </a:p>
        </p:txBody>
      </p:sp>
      <p:sp>
        <p:nvSpPr>
          <p:cNvPr id="2" name="TextBox 1"/>
          <p:cNvSpPr txBox="1"/>
          <p:nvPr/>
        </p:nvSpPr>
        <p:spPr>
          <a:xfrm>
            <a:off x="304800" y="7620000"/>
            <a:ext cx="2667000" cy="1969770"/>
          </a:xfrm>
          <a:prstGeom prst="rect">
            <a:avLst/>
          </a:prstGeom>
          <a:noFill/>
        </p:spPr>
        <p:txBody>
          <a:bodyPr wrap="square" rtlCol="0">
            <a:spAutoFit/>
          </a:bodyPr>
          <a:lstStyle/>
          <a:p>
            <a:r>
              <a:rPr lang="en-US" sz="1200" b="1" dirty="0" smtClean="0"/>
              <a:t>Useful links to have--------</a:t>
            </a:r>
          </a:p>
          <a:p>
            <a:r>
              <a:rPr lang="en-US" dirty="0" smtClean="0"/>
              <a:t>Rochester City School District-</a:t>
            </a:r>
          </a:p>
          <a:p>
            <a:r>
              <a:rPr lang="en-US" dirty="0" smtClean="0">
                <a:hlinkClick r:id="rId5"/>
              </a:rPr>
              <a:t>http://rcsdk12.org/rcsd/site/default.asp</a:t>
            </a:r>
            <a:endParaRPr lang="en-US" dirty="0" smtClean="0"/>
          </a:p>
          <a:p>
            <a:r>
              <a:rPr lang="en-US" dirty="0" smtClean="0"/>
              <a:t>Rochester City School District Web Mail-</a:t>
            </a:r>
          </a:p>
          <a:p>
            <a:r>
              <a:rPr lang="en-US" dirty="0" smtClean="0">
                <a:hlinkClick r:id="rId6"/>
              </a:rPr>
              <a:t>http://mail.rcsdk12.org/</a:t>
            </a:r>
            <a:endParaRPr lang="en-US" dirty="0" smtClean="0"/>
          </a:p>
          <a:p>
            <a:r>
              <a:rPr lang="en-US" dirty="0" smtClean="0"/>
              <a:t>Avatar-</a:t>
            </a:r>
          </a:p>
          <a:p>
            <a:r>
              <a:rPr lang="en-US" dirty="0" smtClean="0">
                <a:hlinkClick r:id="rId7"/>
              </a:rPr>
              <a:t>http://rochesterny.courseinsite.com/login.html#</a:t>
            </a:r>
            <a:endParaRPr lang="en-US" dirty="0" smtClean="0"/>
          </a:p>
          <a:p>
            <a:endParaRPr lang="en-US" dirty="0" smtClean="0"/>
          </a:p>
          <a:p>
            <a:endParaRPr lang="en-US" dirty="0"/>
          </a:p>
          <a:p>
            <a:endParaRPr lang="en-US" dirty="0" smtClean="0"/>
          </a:p>
          <a:p>
            <a:endParaRPr lang="en-US" dirty="0"/>
          </a:p>
        </p:txBody>
      </p:sp>
      <p:pic>
        <p:nvPicPr>
          <p:cNvPr id="2050" name="Picture 2" descr="C:\Documents and Settings\Property of RAP\Local Settings\Temporary Internet Files\Content.IE5\252FWJSL\MC900216568[1].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612770" y="8441237"/>
            <a:ext cx="483230" cy="5380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p:cNvGraphicFramePr>
            <a:graphicFrameLocks noChangeAspect="1"/>
          </p:cNvGraphicFramePr>
          <p:nvPr>
            <p:extLst>
              <p:ext uri="{D42A27DB-BD31-4B8C-83A1-F6EECF244321}">
                <p14:modId xmlns:p14="http://schemas.microsoft.com/office/powerpoint/2010/main" val="4069094126"/>
              </p:ext>
            </p:extLst>
          </p:nvPr>
        </p:nvGraphicFramePr>
        <p:xfrm>
          <a:off x="228600" y="228600"/>
          <a:ext cx="6404264" cy="8287871"/>
        </p:xfrm>
        <a:graphic>
          <a:graphicData uri="http://schemas.openxmlformats.org/presentationml/2006/ole">
            <mc:AlternateContent xmlns:mc="http://schemas.openxmlformats.org/markup-compatibility/2006">
              <mc:Choice xmlns:v="urn:schemas-microsoft-com:vml" Requires="v">
                <p:oleObj spid="_x0000_s1057" name="Acrobat Document" r:id="rId4" imgW="5829103" imgH="7543564" progId="AcroExch.Document.7">
                  <p:embed/>
                </p:oleObj>
              </mc:Choice>
              <mc:Fallback>
                <p:oleObj name="Acrobat Document" r:id="rId4" imgW="5829103" imgH="7543564" progId="AcroExch.Document.7">
                  <p:embed/>
                  <p:pic>
                    <p:nvPicPr>
                      <p:cNvPr id="0" name=""/>
                      <p:cNvPicPr/>
                      <p:nvPr/>
                    </p:nvPicPr>
                    <p:blipFill>
                      <a:blip r:embed="rId5"/>
                      <a:stretch>
                        <a:fillRect/>
                      </a:stretch>
                    </p:blipFill>
                    <p:spPr>
                      <a:xfrm>
                        <a:off x="228600" y="228600"/>
                        <a:ext cx="6404264" cy="8287871"/>
                      </a:xfrm>
                      <a:prstGeom prst="rect">
                        <a:avLst/>
                      </a:prstGeom>
                    </p:spPr>
                  </p:pic>
                </p:oleObj>
              </mc:Fallback>
            </mc:AlternateContent>
          </a:graphicData>
        </a:graphic>
      </p:graphicFrame>
    </p:spTree>
    <p:extLst>
      <p:ext uri="{BB962C8B-B14F-4D97-AF65-F5344CB8AC3E}">
        <p14:creationId xmlns:p14="http://schemas.microsoft.com/office/powerpoint/2010/main" val="32114460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6603</TotalTime>
  <Words>1966</Words>
  <Application>Microsoft Office PowerPoint</Application>
  <PresentationFormat>On-screen Show (4:3)</PresentationFormat>
  <Paragraphs>256</Paragraphs>
  <Slides>5</Slides>
  <Notes>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7" baseType="lpstr">
      <vt:lpstr>Office Theme</vt:lpstr>
      <vt:lpstr>Acrobat Document</vt:lpstr>
      <vt:lpstr>The R.A.P Connection  SEPT./OCT 2011                      Volume 45  The Official Publication                                                                  Editor: Mary Lerkins</vt:lpstr>
      <vt:lpstr>PowerPoint Presentation</vt:lpstr>
      <vt:lpstr>PowerPoint Presentation</vt:lpstr>
      <vt:lpstr>                Happy Birthday from R.A.P!!                                                                         According to RAPS latest Information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R.A.P Connection September &amp; October 2010 Volume 34</dc:title>
  <dc:creator>Valued Acer Customer</dc:creator>
  <cp:lastModifiedBy>Dan and Mary</cp:lastModifiedBy>
  <cp:revision>257</cp:revision>
  <cp:lastPrinted>2011-09-28T13:21:37Z</cp:lastPrinted>
  <dcterms:created xsi:type="dcterms:W3CDTF">2010-09-14T00:07:18Z</dcterms:created>
  <dcterms:modified xsi:type="dcterms:W3CDTF">2011-09-28T21:38:27Z</dcterms:modified>
</cp:coreProperties>
</file>