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64" r:id="rId3"/>
    <p:sldId id="262" r:id="rId4"/>
    <p:sldId id="257" r:id="rId5"/>
    <p:sldId id="263" r:id="rId6"/>
    <p:sldId id="265" r:id="rId7"/>
  </p:sldIdLst>
  <p:sldSz cx="6858000" cy="9144000" type="screen4x3"/>
  <p:notesSz cx="6858000" cy="9199563"/>
  <p:defaultTextStyle>
    <a:defPPr>
      <a:defRPr lang="en-US"/>
    </a:defPPr>
    <a:lvl1pPr algn="l" rtl="0" fontAlgn="base">
      <a:spcBef>
        <a:spcPct val="0"/>
      </a:spcBef>
      <a:spcAft>
        <a:spcPct val="0"/>
      </a:spcAft>
      <a:defRPr sz="1000" kern="1200">
        <a:solidFill>
          <a:schemeClr val="tx1"/>
        </a:solidFill>
        <a:latin typeface="Calibri" pitchFamily="34" charset="0"/>
        <a:ea typeface="+mn-ea"/>
        <a:cs typeface="+mn-cs"/>
      </a:defRPr>
    </a:lvl1pPr>
    <a:lvl2pPr marL="457200" algn="l" rtl="0" fontAlgn="base">
      <a:spcBef>
        <a:spcPct val="0"/>
      </a:spcBef>
      <a:spcAft>
        <a:spcPct val="0"/>
      </a:spcAft>
      <a:defRPr sz="1000" kern="1200">
        <a:solidFill>
          <a:schemeClr val="tx1"/>
        </a:solidFill>
        <a:latin typeface="Calibri" pitchFamily="34" charset="0"/>
        <a:ea typeface="+mn-ea"/>
        <a:cs typeface="+mn-cs"/>
      </a:defRPr>
    </a:lvl2pPr>
    <a:lvl3pPr marL="914400" algn="l" rtl="0" fontAlgn="base">
      <a:spcBef>
        <a:spcPct val="0"/>
      </a:spcBef>
      <a:spcAft>
        <a:spcPct val="0"/>
      </a:spcAft>
      <a:defRPr sz="1000" kern="1200">
        <a:solidFill>
          <a:schemeClr val="tx1"/>
        </a:solidFill>
        <a:latin typeface="Calibri" pitchFamily="34" charset="0"/>
        <a:ea typeface="+mn-ea"/>
        <a:cs typeface="+mn-cs"/>
      </a:defRPr>
    </a:lvl3pPr>
    <a:lvl4pPr marL="1371600" algn="l" rtl="0" fontAlgn="base">
      <a:spcBef>
        <a:spcPct val="0"/>
      </a:spcBef>
      <a:spcAft>
        <a:spcPct val="0"/>
      </a:spcAft>
      <a:defRPr sz="1000" kern="1200">
        <a:solidFill>
          <a:schemeClr val="tx1"/>
        </a:solidFill>
        <a:latin typeface="Calibri" pitchFamily="34" charset="0"/>
        <a:ea typeface="+mn-ea"/>
        <a:cs typeface="+mn-cs"/>
      </a:defRPr>
    </a:lvl4pPr>
    <a:lvl5pPr marL="1828800" algn="l" rtl="0" fontAlgn="base">
      <a:spcBef>
        <a:spcPct val="0"/>
      </a:spcBef>
      <a:spcAft>
        <a:spcPct val="0"/>
      </a:spcAft>
      <a:defRPr sz="1000" kern="1200">
        <a:solidFill>
          <a:schemeClr val="tx1"/>
        </a:solidFill>
        <a:latin typeface="Calibri" pitchFamily="34" charset="0"/>
        <a:ea typeface="+mn-ea"/>
        <a:cs typeface="+mn-cs"/>
      </a:defRPr>
    </a:lvl5pPr>
    <a:lvl6pPr marL="2286000" algn="l" defTabSz="914400" rtl="0" eaLnBrk="1" latinLnBrk="0" hangingPunct="1">
      <a:defRPr sz="1000" kern="1200">
        <a:solidFill>
          <a:schemeClr val="tx1"/>
        </a:solidFill>
        <a:latin typeface="Calibri" pitchFamily="34" charset="0"/>
        <a:ea typeface="+mn-ea"/>
        <a:cs typeface="+mn-cs"/>
      </a:defRPr>
    </a:lvl6pPr>
    <a:lvl7pPr marL="2743200" algn="l" defTabSz="914400" rtl="0" eaLnBrk="1" latinLnBrk="0" hangingPunct="1">
      <a:defRPr sz="1000" kern="1200">
        <a:solidFill>
          <a:schemeClr val="tx1"/>
        </a:solidFill>
        <a:latin typeface="Calibri" pitchFamily="34" charset="0"/>
        <a:ea typeface="+mn-ea"/>
        <a:cs typeface="+mn-cs"/>
      </a:defRPr>
    </a:lvl7pPr>
    <a:lvl8pPr marL="3200400" algn="l" defTabSz="914400" rtl="0" eaLnBrk="1" latinLnBrk="0" hangingPunct="1">
      <a:defRPr sz="1000" kern="1200">
        <a:solidFill>
          <a:schemeClr val="tx1"/>
        </a:solidFill>
        <a:latin typeface="Calibri" pitchFamily="34" charset="0"/>
        <a:ea typeface="+mn-ea"/>
        <a:cs typeface="+mn-cs"/>
      </a:defRPr>
    </a:lvl8pPr>
    <a:lvl9pPr marL="3657600" algn="l" defTabSz="914400" rtl="0" eaLnBrk="1" latinLnBrk="0" hangingPunct="1">
      <a:defRPr sz="1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1BF"/>
    <a:srgbClr val="FF0000"/>
    <a:srgbClr val="FFFFCC"/>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850" autoAdjust="0"/>
    <p:restoredTop sz="94660" autoAdjust="0"/>
  </p:normalViewPr>
  <p:slideViewPr>
    <p:cSldViewPr>
      <p:cViewPr>
        <p:scale>
          <a:sx n="100" d="100"/>
          <a:sy n="100" d="100"/>
        </p:scale>
        <p:origin x="-174" y="1680"/>
      </p:cViewPr>
      <p:guideLst>
        <p:guide orient="horz" pos="2880"/>
        <p:guide pos="2160"/>
      </p:guideLst>
    </p:cSldViewPr>
  </p:slideViewPr>
  <p:outlineViewPr>
    <p:cViewPr>
      <p:scale>
        <a:sx n="33" d="100"/>
        <a:sy n="33" d="100"/>
      </p:scale>
      <p:origin x="0" y="706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defRPr sz="1200">
                <a:latin typeface="Arial" charset="0"/>
              </a:defRPr>
            </a:lvl1pPr>
          </a:lstStyle>
          <a:p>
            <a:pPr>
              <a:defRPr/>
            </a:pPr>
            <a:endParaRPr lang="en-US" dirty="0"/>
          </a:p>
        </p:txBody>
      </p:sp>
      <p:sp>
        <p:nvSpPr>
          <p:cNvPr id="20483" name="Rectangle 3"/>
          <p:cNvSpPr>
            <a:spLocks noGrp="1" noChangeArrowheads="1"/>
          </p:cNvSpPr>
          <p:nvPr>
            <p:ph type="dt" sz="quarter" idx="1"/>
          </p:nvPr>
        </p:nvSpPr>
        <p:spPr bwMode="auto">
          <a:xfrm>
            <a:off x="3884613"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lgn="r">
              <a:defRPr sz="1200">
                <a:latin typeface="Arial" charset="0"/>
              </a:defRPr>
            </a:lvl1pPr>
          </a:lstStyle>
          <a:p>
            <a:pPr>
              <a:defRPr/>
            </a:pPr>
            <a:fld id="{C3A39361-D573-45EA-9090-8C86F729884B}" type="datetimeFigureOut">
              <a:rPr lang="en-US"/>
              <a:pPr>
                <a:defRPr/>
              </a:pPr>
              <a:t>3/22/2012</a:t>
            </a:fld>
            <a:endParaRPr lang="en-US" dirty="0"/>
          </a:p>
        </p:txBody>
      </p:sp>
      <p:sp>
        <p:nvSpPr>
          <p:cNvPr id="20484" name="Rectangle 4"/>
          <p:cNvSpPr>
            <a:spLocks noGrp="1" noChangeArrowheads="1"/>
          </p:cNvSpPr>
          <p:nvPr>
            <p:ph type="ftr" sz="quarter" idx="2"/>
          </p:nvPr>
        </p:nvSpPr>
        <p:spPr bwMode="auto">
          <a:xfrm>
            <a:off x="0"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defRPr sz="1200">
                <a:latin typeface="Arial" charset="0"/>
              </a:defRPr>
            </a:lvl1pPr>
          </a:lstStyle>
          <a:p>
            <a:pPr>
              <a:defRPr/>
            </a:pPr>
            <a:endParaRPr lang="en-US" dirty="0"/>
          </a:p>
        </p:txBody>
      </p:sp>
      <p:sp>
        <p:nvSpPr>
          <p:cNvPr id="20485" name="Rectangle 5"/>
          <p:cNvSpPr>
            <a:spLocks noGrp="1" noChangeArrowheads="1"/>
          </p:cNvSpPr>
          <p:nvPr>
            <p:ph type="sldNum" sz="quarter" idx="3"/>
          </p:nvPr>
        </p:nvSpPr>
        <p:spPr bwMode="auto">
          <a:xfrm>
            <a:off x="3884613"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lgn="r">
              <a:defRPr sz="1200">
                <a:latin typeface="Arial" charset="0"/>
              </a:defRPr>
            </a:lvl1pPr>
          </a:lstStyle>
          <a:p>
            <a:pPr>
              <a:defRPr/>
            </a:pPr>
            <a:fld id="{8AA83B7E-7C02-49DF-BA32-DD620BF29EFC}" type="slidenum">
              <a:rPr lang="en-US"/>
              <a:pPr>
                <a:defRPr/>
              </a:pPr>
              <a:t>‹#›</a:t>
            </a:fld>
            <a:endParaRPr lang="en-US" dirty="0"/>
          </a:p>
        </p:txBody>
      </p:sp>
    </p:spTree>
    <p:extLst>
      <p:ext uri="{BB962C8B-B14F-4D97-AF65-F5344CB8AC3E}">
        <p14:creationId xmlns:p14="http://schemas.microsoft.com/office/powerpoint/2010/main" val="1804357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defRPr sz="1200"/>
            </a:lvl1pPr>
          </a:lstStyle>
          <a:p>
            <a:pPr>
              <a:defRPr/>
            </a:pPr>
            <a:endParaRPr lang="en-US" dirty="0"/>
          </a:p>
        </p:txBody>
      </p:sp>
      <p:sp>
        <p:nvSpPr>
          <p:cNvPr id="16387" name="Rectangle 3"/>
          <p:cNvSpPr>
            <a:spLocks noGrp="1" noChangeArrowheads="1"/>
          </p:cNvSpPr>
          <p:nvPr>
            <p:ph type="dt" idx="1"/>
          </p:nvPr>
        </p:nvSpPr>
        <p:spPr bwMode="auto">
          <a:xfrm>
            <a:off x="3884613"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lgn="r">
              <a:defRPr sz="1200"/>
            </a:lvl1pPr>
          </a:lstStyle>
          <a:p>
            <a:pPr>
              <a:defRPr/>
            </a:pPr>
            <a:fld id="{5DC6464B-1F08-4B4F-9AA7-05544C1D90CF}" type="datetimeFigureOut">
              <a:rPr lang="en-US"/>
              <a:pPr>
                <a:defRPr/>
              </a:pPr>
              <a:t>3/22/2012</a:t>
            </a:fld>
            <a:endParaRPr lang="en-US" dirty="0"/>
          </a:p>
        </p:txBody>
      </p:sp>
      <p:sp>
        <p:nvSpPr>
          <p:cNvPr id="13316" name="Rectangle 4"/>
          <p:cNvSpPr>
            <a:spLocks noGrp="1" noRot="1" noChangeAspect="1" noChangeArrowheads="1" noTextEdit="1"/>
          </p:cNvSpPr>
          <p:nvPr>
            <p:ph type="sldImg" idx="2"/>
          </p:nvPr>
        </p:nvSpPr>
        <p:spPr bwMode="auto">
          <a:xfrm>
            <a:off x="2136775" y="690563"/>
            <a:ext cx="2584450" cy="3449637"/>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defRPr sz="1200"/>
            </a:lvl1pPr>
          </a:lstStyle>
          <a:p>
            <a:pPr>
              <a:defRPr/>
            </a:pPr>
            <a:endParaRPr lang="en-US" dirty="0"/>
          </a:p>
        </p:txBody>
      </p:sp>
      <p:sp>
        <p:nvSpPr>
          <p:cNvPr id="16391" name="Rectangle 7"/>
          <p:cNvSpPr>
            <a:spLocks noGrp="1" noChangeArrowheads="1"/>
          </p:cNvSpPr>
          <p:nvPr>
            <p:ph type="sldNum" sz="quarter" idx="5"/>
          </p:nvPr>
        </p:nvSpPr>
        <p:spPr bwMode="auto">
          <a:xfrm>
            <a:off x="3884613"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lgn="r">
              <a:defRPr sz="1200"/>
            </a:lvl1pPr>
          </a:lstStyle>
          <a:p>
            <a:pPr>
              <a:defRPr/>
            </a:pPr>
            <a:fld id="{909BD131-D7D4-4543-B169-6430F3730B14}" type="slidenum">
              <a:rPr lang="en-US"/>
              <a:pPr>
                <a:defRPr/>
              </a:pPr>
              <a:t>‹#›</a:t>
            </a:fld>
            <a:endParaRPr lang="en-US" dirty="0"/>
          </a:p>
        </p:txBody>
      </p:sp>
    </p:spTree>
    <p:extLst>
      <p:ext uri="{BB962C8B-B14F-4D97-AF65-F5344CB8AC3E}">
        <p14:creationId xmlns:p14="http://schemas.microsoft.com/office/powerpoint/2010/main" val="2858458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2</a:t>
            </a:fld>
            <a:endParaRPr lang="en-US" dirty="0"/>
          </a:p>
        </p:txBody>
      </p:sp>
    </p:spTree>
    <p:extLst>
      <p:ext uri="{BB962C8B-B14F-4D97-AF65-F5344CB8AC3E}">
        <p14:creationId xmlns:p14="http://schemas.microsoft.com/office/powerpoint/2010/main" val="241560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3</a:t>
            </a:fld>
            <a:endParaRPr lang="en-US" dirty="0"/>
          </a:p>
        </p:txBody>
      </p:sp>
    </p:spTree>
    <p:extLst>
      <p:ext uri="{BB962C8B-B14F-4D97-AF65-F5344CB8AC3E}">
        <p14:creationId xmlns:p14="http://schemas.microsoft.com/office/powerpoint/2010/main" val="882929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5</a:t>
            </a:fld>
            <a:endParaRPr lang="en-US" dirty="0"/>
          </a:p>
        </p:txBody>
      </p:sp>
    </p:spTree>
    <p:extLst>
      <p:ext uri="{BB962C8B-B14F-4D97-AF65-F5344CB8AC3E}">
        <p14:creationId xmlns:p14="http://schemas.microsoft.com/office/powerpoint/2010/main" val="1631438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6</a:t>
            </a:fld>
            <a:endParaRPr lang="en-US" dirty="0"/>
          </a:p>
        </p:txBody>
      </p:sp>
    </p:spTree>
    <p:extLst>
      <p:ext uri="{BB962C8B-B14F-4D97-AF65-F5344CB8AC3E}">
        <p14:creationId xmlns:p14="http://schemas.microsoft.com/office/powerpoint/2010/main" val="1642227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F4E30CD-2391-4724-AE52-CF4E9C3E82C1}" type="datetimeFigureOut">
              <a:rPr lang="en-US"/>
              <a:pPr>
                <a:defRPr/>
              </a:pPr>
              <a:t>3/22/2012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03F147D-639D-4E60-823F-2D2BE310184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490D14-082D-407D-A7FA-F9B36563740B}" type="datetimeFigureOut">
              <a:rPr lang="en-US"/>
              <a:pPr>
                <a:defRPr/>
              </a:pPr>
              <a:t>3/22/2012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32C8880-76E8-45AA-9AF3-99ADCBFF0BA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7F7C94-B143-47AB-9104-A1B017D683A8}" type="datetimeFigureOut">
              <a:rPr lang="en-US"/>
              <a:pPr>
                <a:defRPr/>
              </a:pPr>
              <a:t>3/22/2012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413C5D-891C-4873-9A84-34F0911298E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0092F3-8CAA-472A-A8F7-F8BF7F6E381B}" type="datetimeFigureOut">
              <a:rPr lang="en-US"/>
              <a:pPr>
                <a:defRPr/>
              </a:pPr>
              <a:t>3/22/2012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77DC6C8-DE8D-4371-8ABC-C6AA1B8250C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362369-82D7-4594-9B99-839F90B0BA1B}" type="datetimeFigureOut">
              <a:rPr lang="en-US"/>
              <a:pPr>
                <a:defRPr/>
              </a:pPr>
              <a:t>3/22/2012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48EE993-0615-418A-8878-5F138A0BC3E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2E908F7-6EEB-49BA-B4DC-D08ACFC09062}" type="datetimeFigureOut">
              <a:rPr lang="en-US"/>
              <a:pPr>
                <a:defRPr/>
              </a:pPr>
              <a:t>3/22/2012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522DA6-AD93-40E2-BE88-E53462631A9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CD7DBD-C2B4-4C79-B9A7-A2A21B9CF496}" type="datetimeFigureOut">
              <a:rPr lang="en-US"/>
              <a:pPr>
                <a:defRPr/>
              </a:pPr>
              <a:t>3/22/2012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78BE382-5897-4EA3-8C15-82B0C88D9C6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1863C1-D1CC-45E1-AA54-4457AFCB58C0}" type="datetimeFigureOut">
              <a:rPr lang="en-US"/>
              <a:pPr>
                <a:defRPr/>
              </a:pPr>
              <a:t>3/22/2012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2AD230A-9B65-4811-81ED-F0D62E19BED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F7407F1-453B-4EC8-B948-5DD144E7BBC4}" type="datetimeFigureOut">
              <a:rPr lang="en-US"/>
              <a:pPr>
                <a:defRPr/>
              </a:pPr>
              <a:t>3/22/2012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9A04F61-E739-4118-A3F3-0F97660E6E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FE9551-CB43-4EB8-9BC3-9EC59A586682}" type="datetimeFigureOut">
              <a:rPr lang="en-US"/>
              <a:pPr>
                <a:defRPr/>
              </a:pPr>
              <a:t>3/22/2012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484FA3B-3298-41C5-8B10-974BE509C38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D4856C-49EE-4571-817D-278AC603FD99}" type="datetimeFigureOut">
              <a:rPr lang="en-US"/>
              <a:pPr>
                <a:defRPr/>
              </a:pPr>
              <a:t>3/22/2012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3B3D43-D440-48A7-AEE6-20C4B0D140B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defRPr>
            </a:lvl1pPr>
          </a:lstStyle>
          <a:p>
            <a:pPr>
              <a:defRPr/>
            </a:pPr>
            <a:fld id="{8691AE8F-3697-41DD-B4EE-2C78EB45A360}" type="datetimeFigureOut">
              <a:rPr lang="en-US"/>
              <a:pPr>
                <a:defRPr/>
              </a:pPr>
              <a:t>3/22/2012</a:t>
            </a:fld>
            <a:endParaRPr lang="en-US" dirty="0"/>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defRPr>
            </a:lvl1pPr>
          </a:lstStyle>
          <a:p>
            <a:pPr>
              <a:defRPr/>
            </a:pPr>
            <a:fld id="{F5FB8EA2-354F-476A-A9F9-4E26CA37EC5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eg"/><Relationship Id="rId3" Type="http://schemas.openxmlformats.org/officeDocument/2006/relationships/hyperlink" Target="http://www.aft.org/" TargetMode="External"/><Relationship Id="rId7" Type="http://schemas.openxmlformats.org/officeDocument/2006/relationships/image" Target="../media/image8.jpeg"/><Relationship Id="rId12" Type="http://schemas.openxmlformats.org/officeDocument/2006/relationships/image" Target="../media/image13.jpeg"/><Relationship Id="rId17" Type="http://schemas.openxmlformats.org/officeDocument/2006/relationships/image" Target="../media/image18.jpeg"/><Relationship Id="rId2" Type="http://schemas.openxmlformats.org/officeDocument/2006/relationships/notesSlide" Target="../notesSlides/notesSlide3.xml"/><Relationship Id="rId16" Type="http://schemas.openxmlformats.org/officeDocument/2006/relationships/image" Target="../media/image17.jpeg"/><Relationship Id="rId1" Type="http://schemas.openxmlformats.org/officeDocument/2006/relationships/slideLayout" Target="../slideLayouts/slideLayout7.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5" Type="http://schemas.openxmlformats.org/officeDocument/2006/relationships/image" Target="../media/image16.jpeg"/><Relationship Id="rId10" Type="http://schemas.openxmlformats.org/officeDocument/2006/relationships/image" Target="../media/image11.jpeg"/><Relationship Id="rId4" Type="http://schemas.openxmlformats.org/officeDocument/2006/relationships/hyperlink" Target="http://www.nysut.org/" TargetMode="External"/><Relationship Id="rId9" Type="http://schemas.openxmlformats.org/officeDocument/2006/relationships/image" Target="../media/image10.jpeg"/><Relationship Id="rId1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19.gif"/><Relationship Id="rId7" Type="http://schemas.openxmlformats.org/officeDocument/2006/relationships/hyperlink" Target="http://www.nystce.nesinc.com/"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hyperlink" Target="http://www.stopbullying.gov/" TargetMode="External"/><Relationship Id="rId5" Type="http://schemas.openxmlformats.org/officeDocument/2006/relationships/hyperlink" Target="http://www.educatorseap.com/" TargetMode="External"/><Relationship Id="rId4" Type="http://schemas.openxmlformats.org/officeDocument/2006/relationships/image" Target="../media/image20.wmf"/></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Title 5"/>
          <p:cNvSpPr>
            <a:spLocks noGrp="1"/>
          </p:cNvSpPr>
          <p:nvPr>
            <p:ph type="title"/>
          </p:nvPr>
        </p:nvSpPr>
        <p:spPr>
          <a:xfrm>
            <a:off x="0" y="366713"/>
            <a:ext cx="6858000" cy="1690687"/>
          </a:xfrm>
          <a:solidFill>
            <a:schemeClr val="bg1"/>
          </a:solidFill>
          <a:ln w="76200">
            <a:solidFill>
              <a:schemeClr val="tx1"/>
            </a:solidFill>
          </a:ln>
        </p:spPr>
        <p:txBody>
          <a:bodyPr/>
          <a:lstStyle/>
          <a:p>
            <a:pPr algn="l" eaLnBrk="1" hangingPunct="1"/>
            <a:r>
              <a:rPr lang="en-US" sz="4000" dirty="0" smtClean="0">
                <a:solidFill>
                  <a:srgbClr val="FF0000"/>
                </a:solidFill>
              </a:rPr>
              <a:t>The R.A.P Connection </a:t>
            </a:r>
            <a:br>
              <a:rPr lang="en-US" sz="4000" dirty="0" smtClean="0">
                <a:solidFill>
                  <a:srgbClr val="FF0000"/>
                </a:solidFill>
              </a:rPr>
            </a:br>
            <a:r>
              <a:rPr lang="en-US" sz="2400" dirty="0" smtClean="0"/>
              <a:t>March/April</a:t>
            </a:r>
            <a:r>
              <a:rPr lang="en-US" sz="2000" dirty="0" smtClean="0"/>
              <a:t>.</a:t>
            </a:r>
            <a:r>
              <a:rPr lang="en-US" sz="2400" dirty="0" smtClean="0"/>
              <a:t>2012                   Volume 51</a:t>
            </a:r>
            <a:r>
              <a:rPr lang="en-US" sz="1600" dirty="0" smtClean="0">
                <a:solidFill>
                  <a:srgbClr val="0D0D0D"/>
                </a:solidFill>
              </a:rPr>
              <a:t/>
            </a:r>
            <a:br>
              <a:rPr lang="en-US" sz="1600" dirty="0" smtClean="0">
                <a:solidFill>
                  <a:srgbClr val="0D0D0D"/>
                </a:solidFill>
              </a:rPr>
            </a:br>
            <a:r>
              <a:rPr lang="en-US" sz="1600" dirty="0" smtClean="0">
                <a:solidFill>
                  <a:srgbClr val="0D0D0D"/>
                </a:solidFill>
              </a:rPr>
              <a:t/>
            </a:r>
            <a:br>
              <a:rPr lang="en-US" sz="1600" dirty="0" smtClean="0">
                <a:solidFill>
                  <a:srgbClr val="0D0D0D"/>
                </a:solidFill>
              </a:rPr>
            </a:br>
            <a:r>
              <a:rPr lang="en-US" sz="1100" dirty="0" smtClean="0">
                <a:solidFill>
                  <a:srgbClr val="FF0000"/>
                </a:solidFill>
              </a:rPr>
              <a:t>The Official Publication                                                                      Editor: Mary Lerkins</a:t>
            </a:r>
            <a:endParaRPr lang="en-US" sz="1600" dirty="0" smtClean="0">
              <a:solidFill>
                <a:srgbClr val="FF0000"/>
              </a:solidFill>
            </a:endParaRPr>
          </a:p>
        </p:txBody>
      </p:sp>
      <p:sp>
        <p:nvSpPr>
          <p:cNvPr id="14345" name="Subtitle 6"/>
          <p:cNvSpPr>
            <a:spLocks noGrp="1"/>
          </p:cNvSpPr>
          <p:nvPr>
            <p:ph sz="half" idx="1"/>
          </p:nvPr>
        </p:nvSpPr>
        <p:spPr>
          <a:xfrm>
            <a:off x="304800" y="2133600"/>
            <a:ext cx="2171700" cy="7000875"/>
          </a:xfrm>
          <a:solidFill>
            <a:schemeClr val="bg1"/>
          </a:solidFill>
          <a:ln w="57150">
            <a:solidFill>
              <a:schemeClr val="tx1"/>
            </a:solidFill>
          </a:ln>
        </p:spPr>
        <p:txBody>
          <a:bodyPr/>
          <a:lstStyle/>
          <a:p>
            <a:pPr eaLnBrk="1" hangingPunct="1">
              <a:buFont typeface="Arial" charset="0"/>
              <a:buNone/>
            </a:pPr>
            <a:r>
              <a:rPr lang="en-US" sz="2600" b="1" dirty="0" smtClean="0"/>
              <a:t>       </a:t>
            </a:r>
            <a:r>
              <a:rPr lang="en-US" sz="1600" b="1" dirty="0" smtClean="0"/>
              <a:t>Officers</a:t>
            </a:r>
          </a:p>
          <a:p>
            <a:pPr eaLnBrk="1" hangingPunct="1">
              <a:buFont typeface="Arial" charset="0"/>
              <a:buNone/>
            </a:pPr>
            <a:r>
              <a:rPr lang="en-US" sz="1200" dirty="0" smtClean="0"/>
              <a:t>Margie Brumfield- </a:t>
            </a:r>
            <a:r>
              <a:rPr lang="en-US" sz="1200" b="1" dirty="0" smtClean="0"/>
              <a:t>President</a:t>
            </a:r>
          </a:p>
          <a:p>
            <a:pPr eaLnBrk="1" hangingPunct="1">
              <a:buFont typeface="Arial" charset="0"/>
              <a:buNone/>
            </a:pPr>
            <a:r>
              <a:rPr lang="en-US" sz="1200" dirty="0" smtClean="0"/>
              <a:t>Mary Lerkins- </a:t>
            </a:r>
          </a:p>
          <a:p>
            <a:pPr algn="ctr" eaLnBrk="1" hangingPunct="1">
              <a:buFont typeface="Arial" charset="0"/>
              <a:buNone/>
            </a:pPr>
            <a:r>
              <a:rPr lang="en-US" sz="1200" b="1" dirty="0" smtClean="0"/>
              <a:t>1</a:t>
            </a:r>
            <a:r>
              <a:rPr lang="en-US" sz="1200" b="1" baseline="30000" dirty="0" smtClean="0"/>
              <a:t>st</a:t>
            </a:r>
            <a:r>
              <a:rPr lang="en-US" sz="1200" b="1" dirty="0" smtClean="0"/>
              <a:t> Vice President</a:t>
            </a:r>
          </a:p>
          <a:p>
            <a:pPr eaLnBrk="1" hangingPunct="1">
              <a:buFont typeface="Arial" charset="0"/>
              <a:buNone/>
            </a:pPr>
            <a:r>
              <a:rPr lang="en-US" sz="1200" dirty="0" smtClean="0"/>
              <a:t>Angelina Rivera-</a:t>
            </a:r>
          </a:p>
          <a:p>
            <a:pPr eaLnBrk="1" hangingPunct="1">
              <a:buFont typeface="Arial" charset="0"/>
              <a:buNone/>
            </a:pPr>
            <a:r>
              <a:rPr lang="en-US" sz="1200" dirty="0" smtClean="0"/>
              <a:t>        </a:t>
            </a:r>
            <a:r>
              <a:rPr lang="en-US" sz="1200" b="1" dirty="0" smtClean="0"/>
              <a:t> 2</a:t>
            </a:r>
            <a:r>
              <a:rPr lang="en-US" sz="1200" b="1" baseline="30000" dirty="0" smtClean="0"/>
              <a:t>nd</a:t>
            </a:r>
            <a:r>
              <a:rPr lang="en-US" sz="1200" b="1" dirty="0" smtClean="0"/>
              <a:t> Vice President</a:t>
            </a:r>
          </a:p>
          <a:p>
            <a:pPr eaLnBrk="1" hangingPunct="1">
              <a:buFont typeface="Arial" charset="0"/>
              <a:buNone/>
            </a:pPr>
            <a:r>
              <a:rPr lang="en-US" sz="1200" dirty="0" smtClean="0"/>
              <a:t>Natalie Vazzana-</a:t>
            </a:r>
          </a:p>
          <a:p>
            <a:pPr eaLnBrk="1" hangingPunct="1">
              <a:buFont typeface="Arial" charset="0"/>
              <a:buNone/>
            </a:pPr>
            <a:r>
              <a:rPr lang="en-US" sz="1200" b="1" dirty="0" smtClean="0"/>
              <a:t>Secretary/Treasurer</a:t>
            </a:r>
          </a:p>
          <a:p>
            <a:pPr eaLnBrk="1" hangingPunct="1">
              <a:buFont typeface="Arial" charset="0"/>
              <a:buNone/>
            </a:pPr>
            <a:r>
              <a:rPr lang="en-US" sz="1900" b="1" dirty="0" smtClean="0"/>
              <a:t> </a:t>
            </a:r>
            <a:r>
              <a:rPr lang="en-US" sz="1200" b="1" dirty="0" smtClean="0"/>
              <a:t>30 N.Union St</a:t>
            </a:r>
            <a:r>
              <a:rPr lang="en-US" sz="1400" b="1" dirty="0" smtClean="0"/>
              <a:t>., </a:t>
            </a:r>
            <a:r>
              <a:rPr lang="en-US" sz="1200" b="1" dirty="0" smtClean="0"/>
              <a:t>Suite</a:t>
            </a:r>
            <a:r>
              <a:rPr lang="en-US" sz="1400" b="1" dirty="0" smtClean="0"/>
              <a:t> </a:t>
            </a:r>
            <a:r>
              <a:rPr lang="en-US" sz="1200" b="1" dirty="0" smtClean="0"/>
              <a:t>203, Rochester, NY 14607</a:t>
            </a:r>
          </a:p>
          <a:p>
            <a:pPr eaLnBrk="1" hangingPunct="1">
              <a:buFont typeface="Arial" charset="0"/>
              <a:buNone/>
            </a:pPr>
            <a:r>
              <a:rPr lang="en-US" sz="1400" b="1" dirty="0" smtClean="0"/>
              <a:t>   </a:t>
            </a:r>
            <a:r>
              <a:rPr lang="en-US" sz="1200" b="1" dirty="0" smtClean="0"/>
              <a:t>Office- 454-1380</a:t>
            </a:r>
          </a:p>
          <a:p>
            <a:pPr eaLnBrk="1" hangingPunct="1">
              <a:buFont typeface="Arial" charset="0"/>
              <a:buNone/>
            </a:pPr>
            <a:r>
              <a:rPr lang="en-US" sz="1400" b="1" dirty="0" smtClean="0"/>
              <a:t>   </a:t>
            </a:r>
            <a:r>
              <a:rPr lang="en-US" sz="1200" b="1" dirty="0" smtClean="0"/>
              <a:t>Fax- 454-1383</a:t>
            </a:r>
          </a:p>
          <a:p>
            <a:pPr eaLnBrk="1" hangingPunct="1">
              <a:buFont typeface="Arial" charset="0"/>
              <a:buNone/>
            </a:pPr>
            <a:r>
              <a:rPr lang="en-US" sz="1200" b="1" dirty="0" smtClean="0">
                <a:solidFill>
                  <a:srgbClr val="2A01BF"/>
                </a:solidFill>
              </a:rPr>
              <a:t>http://ny.aft.org/rap</a:t>
            </a:r>
          </a:p>
          <a:p>
            <a:pPr eaLnBrk="1" hangingPunct="1">
              <a:buFont typeface="Arial" charset="0"/>
              <a:buNone/>
            </a:pPr>
            <a:r>
              <a:rPr lang="en-US" sz="1900" b="1" dirty="0" smtClean="0"/>
              <a:t>   </a:t>
            </a:r>
            <a:r>
              <a:rPr lang="en-US" sz="1400" b="1" dirty="0" smtClean="0"/>
              <a:t>Executive Board      Members</a:t>
            </a:r>
          </a:p>
          <a:p>
            <a:pPr eaLnBrk="1" hangingPunct="1">
              <a:buFont typeface="Arial" charset="0"/>
              <a:buNone/>
            </a:pPr>
            <a:r>
              <a:rPr lang="en-US" sz="1700" dirty="0" smtClean="0"/>
              <a:t>   </a:t>
            </a:r>
            <a:r>
              <a:rPr lang="en-US" sz="1000" dirty="0" smtClean="0"/>
              <a:t>Paul Pittinaro- </a:t>
            </a:r>
            <a:r>
              <a:rPr lang="en-US" sz="1000" b="1" dirty="0" smtClean="0"/>
              <a:t>Board Chairperson</a:t>
            </a:r>
          </a:p>
          <a:p>
            <a:pPr eaLnBrk="1" hangingPunct="1">
              <a:buFont typeface="Arial" charset="0"/>
              <a:buNone/>
            </a:pPr>
            <a:r>
              <a:rPr lang="en-US" sz="1000" dirty="0" smtClean="0"/>
              <a:t>     Jewell Brown</a:t>
            </a:r>
          </a:p>
          <a:p>
            <a:pPr eaLnBrk="1" hangingPunct="1">
              <a:buFont typeface="Arial" charset="0"/>
              <a:buNone/>
            </a:pPr>
            <a:r>
              <a:rPr lang="en-US" sz="1000" dirty="0"/>
              <a:t> </a:t>
            </a:r>
            <a:r>
              <a:rPr lang="en-US" sz="1000" dirty="0" smtClean="0"/>
              <a:t>    Kenneth Lord</a:t>
            </a:r>
          </a:p>
          <a:p>
            <a:pPr eaLnBrk="1" hangingPunct="1">
              <a:buFont typeface="Arial" charset="0"/>
              <a:buNone/>
            </a:pPr>
            <a:r>
              <a:rPr lang="en-US" sz="1000" dirty="0" smtClean="0"/>
              <a:t>     Cedric Moorehead</a:t>
            </a:r>
          </a:p>
          <a:p>
            <a:pPr eaLnBrk="1" hangingPunct="1">
              <a:buFont typeface="Arial" charset="0"/>
              <a:buNone/>
            </a:pPr>
            <a:r>
              <a:rPr lang="en-US" sz="1000" dirty="0" smtClean="0"/>
              <a:t>     Terry Spiva</a:t>
            </a:r>
          </a:p>
          <a:p>
            <a:pPr eaLnBrk="1" hangingPunct="1">
              <a:buFont typeface="Arial" charset="0"/>
              <a:buNone/>
            </a:pPr>
            <a:r>
              <a:rPr lang="en-US" sz="1000" dirty="0" smtClean="0"/>
              <a:t>     Linda Thompson</a:t>
            </a:r>
          </a:p>
          <a:p>
            <a:pPr eaLnBrk="1" hangingPunct="1">
              <a:buFont typeface="Arial" charset="0"/>
              <a:buNone/>
            </a:pPr>
            <a:r>
              <a:rPr lang="en-US" sz="1000" dirty="0" smtClean="0"/>
              <a:t>     Dorothy Tisdale</a:t>
            </a:r>
          </a:p>
          <a:p>
            <a:pPr eaLnBrk="1" hangingPunct="1">
              <a:buFont typeface="Arial" charset="0"/>
              <a:buNone/>
            </a:pPr>
            <a:r>
              <a:rPr lang="en-US" sz="1000" dirty="0" smtClean="0"/>
              <a:t>     Maryann Tychoniewicz</a:t>
            </a:r>
          </a:p>
          <a:p>
            <a:pPr eaLnBrk="1" hangingPunct="1">
              <a:buFont typeface="Arial" charset="0"/>
              <a:buNone/>
            </a:pPr>
            <a:r>
              <a:rPr lang="en-US" sz="1000" dirty="0" smtClean="0"/>
              <a:t>     Rosemary Wilson</a:t>
            </a:r>
          </a:p>
          <a:p>
            <a:pPr eaLnBrk="1" hangingPunct="1"/>
            <a:endParaRPr lang="en-US" sz="1000" dirty="0" smtClean="0"/>
          </a:p>
          <a:p>
            <a:pPr eaLnBrk="1" hangingPunct="1">
              <a:buFont typeface="Arial" charset="0"/>
              <a:buNone/>
            </a:pPr>
            <a:endParaRPr lang="en-US" sz="1500" dirty="0" smtClean="0"/>
          </a:p>
          <a:p>
            <a:pPr eaLnBrk="1" hangingPunct="1"/>
            <a:endParaRPr lang="en-US" sz="1700" dirty="0" smtClean="0"/>
          </a:p>
        </p:txBody>
      </p:sp>
      <p:pic>
        <p:nvPicPr>
          <p:cNvPr id="14347" name="Picture 7" descr="rap.jpg"/>
          <p:cNvPicPr>
            <a:picLocks noChangeAspect="1"/>
          </p:cNvPicPr>
          <p:nvPr/>
        </p:nvPicPr>
        <p:blipFill>
          <a:blip r:embed="rId3"/>
          <a:srcRect/>
          <a:stretch>
            <a:fillRect/>
          </a:stretch>
        </p:blipFill>
        <p:spPr bwMode="auto">
          <a:xfrm>
            <a:off x="4876800" y="533400"/>
            <a:ext cx="1828800" cy="1446213"/>
          </a:xfrm>
          <a:prstGeom prst="rect">
            <a:avLst/>
          </a:prstGeom>
          <a:noFill/>
          <a:ln w="9525">
            <a:noFill/>
            <a:miter lim="800000"/>
            <a:headEnd/>
            <a:tailEnd/>
          </a:ln>
        </p:spPr>
      </p:pic>
      <p:pic>
        <p:nvPicPr>
          <p:cNvPr id="14348" name="Picture 13" descr="C:\Users\Tristan\AppData\Local\Microsoft\Windows\Temporary Internet Files\Content.IE5\3JUG3HAH\MC900359573[1].wmf"/>
          <p:cNvPicPr>
            <a:picLocks noChangeAspect="1" noChangeArrowheads="1"/>
          </p:cNvPicPr>
          <p:nvPr/>
        </p:nvPicPr>
        <p:blipFill>
          <a:blip r:embed="rId4"/>
          <a:srcRect/>
          <a:stretch>
            <a:fillRect/>
          </a:stretch>
        </p:blipFill>
        <p:spPr bwMode="auto">
          <a:xfrm>
            <a:off x="2189956" y="1177124"/>
            <a:ext cx="1446213" cy="931863"/>
          </a:xfrm>
          <a:prstGeom prst="rect">
            <a:avLst/>
          </a:prstGeom>
          <a:noFill/>
          <a:ln w="9525">
            <a:noFill/>
            <a:miter lim="800000"/>
            <a:headEnd/>
            <a:tailEnd/>
          </a:ln>
        </p:spPr>
      </p:pic>
      <p:pic>
        <p:nvPicPr>
          <p:cNvPr id="14349" name="Picture 8" descr="C:\Users\Tristan\AppData\Local\Microsoft\Windows\Temporary Internet Files\Content.IE5\3JUG3HAH\MC900312176[1].wmf"/>
          <p:cNvPicPr>
            <a:picLocks noChangeAspect="1" noChangeArrowheads="1"/>
          </p:cNvPicPr>
          <p:nvPr/>
        </p:nvPicPr>
        <p:blipFill>
          <a:blip r:embed="rId5"/>
          <a:srcRect/>
          <a:stretch>
            <a:fillRect/>
          </a:stretch>
        </p:blipFill>
        <p:spPr bwMode="auto">
          <a:xfrm>
            <a:off x="879475" y="7924800"/>
            <a:ext cx="768350" cy="781050"/>
          </a:xfrm>
          <a:prstGeom prst="rect">
            <a:avLst/>
          </a:prstGeom>
          <a:noFill/>
          <a:ln w="9525">
            <a:noFill/>
            <a:miter lim="800000"/>
            <a:headEnd/>
            <a:tailEnd/>
          </a:ln>
        </p:spPr>
      </p:pic>
      <p:sp>
        <p:nvSpPr>
          <p:cNvPr id="4" name="TextBox 3"/>
          <p:cNvSpPr txBox="1"/>
          <p:nvPr/>
        </p:nvSpPr>
        <p:spPr>
          <a:xfrm>
            <a:off x="2667000" y="6364486"/>
            <a:ext cx="3886200" cy="2769989"/>
          </a:xfrm>
          <a:prstGeom prst="rect">
            <a:avLst/>
          </a:prstGeom>
          <a:noFill/>
        </p:spPr>
        <p:txBody>
          <a:bodyPr wrap="square" rtlCol="0">
            <a:spAutoFit/>
          </a:bodyPr>
          <a:lstStyle/>
          <a:p>
            <a:r>
              <a:rPr lang="en-US" sz="1400" b="1" u="sng" dirty="0" smtClean="0"/>
              <a:t>From the Desk of the 1</a:t>
            </a:r>
            <a:r>
              <a:rPr lang="en-US" sz="1400" b="1" u="sng" baseline="30000" dirty="0" smtClean="0"/>
              <a:t>st</a:t>
            </a:r>
            <a:r>
              <a:rPr lang="en-US" sz="1400" b="1" u="sng" dirty="0" smtClean="0"/>
              <a:t>  Vice President:</a:t>
            </a:r>
          </a:p>
          <a:p>
            <a:r>
              <a:rPr lang="en-US" b="1" u="sng" dirty="0" smtClean="0"/>
              <a:t>United Way Campaign:</a:t>
            </a:r>
          </a:p>
          <a:p>
            <a:r>
              <a:rPr lang="en-US" dirty="0" smtClean="0"/>
              <a:t>We would like you encourage all of our members to support the United Way. It is so easy to do. The donation can be taken out of your pay  or send a one time payment. The RCSD has  a very good participation, be part of that reputation.</a:t>
            </a:r>
          </a:p>
          <a:p>
            <a:r>
              <a:rPr lang="en-US" dirty="0" smtClean="0"/>
              <a:t>Please consider a donation, you or someone you know could benefit from the United Way Fund(see flyer inside).</a:t>
            </a:r>
          </a:p>
          <a:p>
            <a:r>
              <a:rPr lang="en-US" b="1" u="sng" dirty="0" smtClean="0"/>
              <a:t>Name or Address Change:</a:t>
            </a:r>
          </a:p>
          <a:p>
            <a:r>
              <a:rPr lang="en-US" dirty="0" smtClean="0"/>
              <a:t>We would like to remain anyone who changes vital information that it is your responsibility to inform all parties necessary. For the district you need to go into the Peoplsoft and amend your personal information. For RAP you need to call or send your new information. The District does NOT provide us with changes. We still have members that were laid off that we still can’t get in touch with because all their information </a:t>
            </a:r>
          </a:p>
          <a:p>
            <a:r>
              <a:rPr lang="en-US" dirty="0" smtClean="0"/>
              <a:t>Is wrong. For TA’s, the State needs to be informed, you could jeopardize losing your certification.</a:t>
            </a:r>
            <a:endParaRPr lang="en-US" dirty="0"/>
          </a:p>
        </p:txBody>
      </p:sp>
      <p:cxnSp>
        <p:nvCxnSpPr>
          <p:cNvPr id="6" name="Straight Connector 5"/>
          <p:cNvCxnSpPr/>
          <p:nvPr/>
        </p:nvCxnSpPr>
        <p:spPr>
          <a:xfrm>
            <a:off x="2743200" y="6364486"/>
            <a:ext cx="373380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590800" y="2049661"/>
            <a:ext cx="4191000" cy="4308872"/>
          </a:xfrm>
          <a:prstGeom prst="rect">
            <a:avLst/>
          </a:prstGeom>
          <a:noFill/>
        </p:spPr>
        <p:txBody>
          <a:bodyPr wrap="square" rtlCol="0">
            <a:spAutoFit/>
          </a:bodyPr>
          <a:lstStyle/>
          <a:p>
            <a:endParaRPr lang="en-US" dirty="0" smtClean="0"/>
          </a:p>
          <a:p>
            <a:r>
              <a:rPr lang="en-US" sz="1400" b="1" u="sng" dirty="0" smtClean="0"/>
              <a:t>From the Desk of the President:</a:t>
            </a:r>
          </a:p>
          <a:p>
            <a:r>
              <a:rPr lang="en-US" b="1" u="sng" dirty="0" smtClean="0"/>
              <a:t>URGENT: HMS Independent Audit:</a:t>
            </a:r>
          </a:p>
          <a:p>
            <a:r>
              <a:rPr lang="en-US" dirty="0" smtClean="0"/>
              <a:t>The City School District is aware that you have not completed the </a:t>
            </a:r>
          </a:p>
          <a:p>
            <a:r>
              <a:rPr lang="en-US" dirty="0" smtClean="0"/>
              <a:t>Dependent Audit process conducted by HMS Employee Solutions. You </a:t>
            </a:r>
          </a:p>
          <a:p>
            <a:r>
              <a:rPr lang="en-US" dirty="0"/>
              <a:t>h</a:t>
            </a:r>
            <a:r>
              <a:rPr lang="en-US" dirty="0" smtClean="0"/>
              <a:t>ave either not responded or have partially responded to the request</a:t>
            </a:r>
          </a:p>
          <a:p>
            <a:r>
              <a:rPr lang="en-US" dirty="0"/>
              <a:t>f</a:t>
            </a:r>
            <a:r>
              <a:rPr lang="en-US" dirty="0" smtClean="0"/>
              <a:t>rom HMS. Documents are needed to verify that your dependents are</a:t>
            </a:r>
          </a:p>
          <a:p>
            <a:r>
              <a:rPr lang="en-US" dirty="0"/>
              <a:t>e</a:t>
            </a:r>
            <a:r>
              <a:rPr lang="en-US" dirty="0" smtClean="0"/>
              <a:t>ligible to be covered under the RCSD health plan.</a:t>
            </a:r>
          </a:p>
          <a:p>
            <a:r>
              <a:rPr lang="en-US" dirty="0" smtClean="0"/>
              <a:t>If you have NOT completed the process you need to do so by sending </a:t>
            </a:r>
          </a:p>
          <a:p>
            <a:r>
              <a:rPr lang="en-US" dirty="0"/>
              <a:t>t</a:t>
            </a:r>
            <a:r>
              <a:rPr lang="en-US" dirty="0" smtClean="0"/>
              <a:t>he requested information to HMS. Another letter will follow. Thank you</a:t>
            </a:r>
          </a:p>
          <a:p>
            <a:r>
              <a:rPr lang="en-US" dirty="0"/>
              <a:t>f</a:t>
            </a:r>
            <a:r>
              <a:rPr lang="en-US" dirty="0" smtClean="0"/>
              <a:t>or your attention to this matter.</a:t>
            </a:r>
          </a:p>
          <a:p>
            <a:r>
              <a:rPr lang="en-US" b="1" u="sng" dirty="0" smtClean="0"/>
              <a:t>SBPT:</a:t>
            </a:r>
          </a:p>
          <a:p>
            <a:r>
              <a:rPr lang="en-US" dirty="0" smtClean="0"/>
              <a:t>It is vitally important to have a RAP representative on the School Based</a:t>
            </a:r>
          </a:p>
          <a:p>
            <a:r>
              <a:rPr lang="en-US" dirty="0" smtClean="0"/>
              <a:t>Planning Team. The Team should have every constituency represented,</a:t>
            </a:r>
          </a:p>
          <a:p>
            <a:r>
              <a:rPr lang="en-US" dirty="0"/>
              <a:t>p</a:t>
            </a:r>
            <a:r>
              <a:rPr lang="en-US" dirty="0" smtClean="0"/>
              <a:t>articularity those who deal directly with students. Please choose a representative to serve on the Team and consider sharing the responsibility.</a:t>
            </a:r>
          </a:p>
          <a:p>
            <a:r>
              <a:rPr lang="en-US" dirty="0"/>
              <a:t>o</a:t>
            </a:r>
            <a:r>
              <a:rPr lang="en-US" dirty="0" smtClean="0"/>
              <a:t>ut of sight, out of mind. Please don’t Jeopardize losing this seat. It is very</a:t>
            </a:r>
          </a:p>
          <a:p>
            <a:r>
              <a:rPr lang="en-US" dirty="0"/>
              <a:t>i</a:t>
            </a:r>
            <a:r>
              <a:rPr lang="en-US" dirty="0" smtClean="0"/>
              <a:t>mportant to know what’s going on and to use your voice to represent your</a:t>
            </a:r>
          </a:p>
          <a:p>
            <a:r>
              <a:rPr lang="en-US" dirty="0"/>
              <a:t>o</a:t>
            </a:r>
            <a:r>
              <a:rPr lang="en-US" dirty="0" smtClean="0"/>
              <a:t>wn constituency.</a:t>
            </a:r>
          </a:p>
          <a:p>
            <a:r>
              <a:rPr lang="en-US" b="1" u="sng" dirty="0" smtClean="0"/>
              <a:t>Teaching Assistants:</a:t>
            </a:r>
          </a:p>
          <a:p>
            <a:r>
              <a:rPr lang="en-US" dirty="0" smtClean="0"/>
              <a:t>HCI has called back a few more TA’s to TA positions. We expect that several </a:t>
            </a:r>
          </a:p>
          <a:p>
            <a:r>
              <a:rPr lang="en-US" dirty="0"/>
              <a:t>m</a:t>
            </a:r>
            <a:r>
              <a:rPr lang="en-US" dirty="0" smtClean="0"/>
              <a:t>ore will be put back in TA positions next year in the 12:1:1 classrooms.</a:t>
            </a:r>
          </a:p>
          <a:p>
            <a:r>
              <a:rPr lang="en-US" b="1" u="sng" dirty="0" smtClean="0"/>
              <a:t>Transfer Day:</a:t>
            </a:r>
            <a:endParaRPr lang="en-US" b="1" u="sng" dirty="0"/>
          </a:p>
          <a:p>
            <a:r>
              <a:rPr lang="en-US" dirty="0" smtClean="0"/>
              <a:t>RAP is expecting transfer day possibly the last in May.</a:t>
            </a:r>
          </a:p>
          <a:p>
            <a:r>
              <a:rPr lang="en-US" b="1" u="sng" dirty="0" smtClean="0"/>
              <a:t>Staffing:</a:t>
            </a:r>
          </a:p>
          <a:p>
            <a:r>
              <a:rPr lang="en-US" dirty="0" smtClean="0"/>
              <a:t>RAP has been invited back to take part in the staffing process in April. This is to know it is done according to the contract language.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2575" y="152400"/>
            <a:ext cx="6194425" cy="1815882"/>
          </a:xfrm>
          <a:prstGeom prst="rect">
            <a:avLst/>
          </a:prstGeom>
          <a:noFill/>
          <a:ln w="6350">
            <a:solidFill>
              <a:schemeClr val="tx1"/>
            </a:solidFill>
          </a:ln>
        </p:spPr>
        <p:txBody>
          <a:bodyPr wrap="square" rtlCol="0">
            <a:spAutoFit/>
          </a:bodyPr>
          <a:lstStyle/>
          <a:p>
            <a:pPr algn="ctr"/>
            <a:r>
              <a:rPr lang="en-US" sz="1200" b="1" dirty="0" smtClean="0">
                <a:solidFill>
                  <a:srgbClr val="C00000"/>
                </a:solidFill>
              </a:rPr>
              <a:t> </a:t>
            </a:r>
            <a:r>
              <a:rPr lang="en-US" sz="1200" dirty="0" smtClean="0"/>
              <a:t>From the Health, Wellness &amp; Safety Committee-Maryann Tychniewicz, Chairperson</a:t>
            </a:r>
          </a:p>
          <a:p>
            <a:r>
              <a:rPr lang="en-US" sz="1400" b="1" dirty="0" smtClean="0"/>
              <a:t>	              </a:t>
            </a:r>
            <a:r>
              <a:rPr lang="en-US" sz="1800" b="1" dirty="0" smtClean="0">
                <a:solidFill>
                  <a:srgbClr val="00B050"/>
                </a:solidFill>
              </a:rPr>
              <a:t>FOOD DRIVE to benefit FOODLINK</a:t>
            </a:r>
            <a:endParaRPr lang="en-US" sz="1600" dirty="0">
              <a:solidFill>
                <a:srgbClr val="0070C0"/>
              </a:solidFill>
            </a:endParaRPr>
          </a:p>
          <a:p>
            <a:r>
              <a:rPr lang="en-US" sz="1600" b="1" dirty="0" smtClean="0">
                <a:solidFill>
                  <a:srgbClr val="0070C0"/>
                </a:solidFill>
              </a:rPr>
              <a:t>                                              Now through April 27</a:t>
            </a:r>
            <a:r>
              <a:rPr lang="en-US" sz="1600" b="1" baseline="30000" dirty="0" smtClean="0">
                <a:solidFill>
                  <a:srgbClr val="0070C0"/>
                </a:solidFill>
              </a:rPr>
              <a:t>th   </a:t>
            </a:r>
            <a:r>
              <a:rPr lang="en-US" sz="1600" b="1" dirty="0" smtClean="0">
                <a:solidFill>
                  <a:srgbClr val="0070C0"/>
                </a:solidFill>
              </a:rPr>
              <a:t> </a:t>
            </a:r>
          </a:p>
          <a:p>
            <a:r>
              <a:rPr lang="en-US" sz="1600" b="1" dirty="0" smtClean="0">
                <a:solidFill>
                  <a:srgbClr val="00B050"/>
                </a:solidFill>
              </a:rPr>
              <a:t>                            Collect new nonperishable items(</a:t>
            </a:r>
            <a:r>
              <a:rPr lang="en-US" sz="1400" b="1" dirty="0" smtClean="0">
                <a:solidFill>
                  <a:srgbClr val="00B050"/>
                </a:solidFill>
              </a:rPr>
              <a:t>no glass</a:t>
            </a:r>
            <a:r>
              <a:rPr lang="en-US" sz="1600" b="1" dirty="0" smtClean="0">
                <a:solidFill>
                  <a:srgbClr val="00B050"/>
                </a:solidFill>
              </a:rPr>
              <a:t>) </a:t>
            </a:r>
          </a:p>
          <a:p>
            <a:r>
              <a:rPr lang="en-US" sz="1600" b="1" dirty="0" smtClean="0">
                <a:solidFill>
                  <a:srgbClr val="00B050"/>
                </a:solidFill>
              </a:rPr>
              <a:t>                        </a:t>
            </a:r>
            <a:r>
              <a:rPr lang="en-US" sz="1600" b="1" dirty="0" smtClean="0">
                <a:solidFill>
                  <a:schemeClr val="accent1"/>
                </a:solidFill>
              </a:rPr>
              <a:t>(canned goods, juice boxes, snack bars etc….)</a:t>
            </a:r>
            <a:endParaRPr lang="en-US" sz="1600" b="1" dirty="0" smtClean="0">
              <a:solidFill>
                <a:srgbClr val="00B050"/>
              </a:solidFill>
            </a:endParaRPr>
          </a:p>
          <a:p>
            <a:r>
              <a:rPr lang="en-US" sz="1600" b="1" dirty="0" smtClean="0"/>
              <a:t>Drop-off at RAP Office- 30 North Union St. or Call for pick-up(454-1380)</a:t>
            </a:r>
          </a:p>
          <a:p>
            <a:r>
              <a:rPr lang="en-US" sz="1800" b="1" dirty="0" smtClean="0">
                <a:solidFill>
                  <a:srgbClr val="00B050"/>
                </a:solidFill>
              </a:rPr>
              <a:t>    Let’s get as many donations as possible-get involved!!!!!</a:t>
            </a:r>
          </a:p>
        </p:txBody>
      </p:sp>
      <p:sp>
        <p:nvSpPr>
          <p:cNvPr id="6" name="TextBox 5"/>
          <p:cNvSpPr txBox="1"/>
          <p:nvPr/>
        </p:nvSpPr>
        <p:spPr>
          <a:xfrm>
            <a:off x="76200" y="2038350"/>
            <a:ext cx="3276600" cy="5847755"/>
          </a:xfrm>
          <a:prstGeom prst="rect">
            <a:avLst/>
          </a:prstGeom>
          <a:noFill/>
        </p:spPr>
        <p:txBody>
          <a:bodyPr wrap="square" rtlCol="0">
            <a:spAutoFit/>
          </a:bodyPr>
          <a:lstStyle/>
          <a:p>
            <a:r>
              <a:rPr lang="en-US" sz="1400" b="1" u="sng" dirty="0" smtClean="0"/>
              <a:t>From the Desk of the 2nd Vice President:</a:t>
            </a:r>
            <a:endParaRPr lang="en-US" sz="1100" u="sng" dirty="0" smtClean="0"/>
          </a:p>
          <a:p>
            <a:endParaRPr lang="en-US" dirty="0" smtClean="0"/>
          </a:p>
          <a:p>
            <a:r>
              <a:rPr lang="en-US" b="1" u="sng" dirty="0" smtClean="0"/>
              <a:t>Public Relations Committee</a:t>
            </a:r>
            <a:r>
              <a:rPr lang="en-US" b="1" dirty="0" smtClean="0"/>
              <a:t>:</a:t>
            </a:r>
          </a:p>
          <a:p>
            <a:r>
              <a:rPr lang="en-US" dirty="0" smtClean="0"/>
              <a:t>We are proud to say that we had three great celebrations this year. Our last event was the Black History/Women Celebration. We enjoyed delicious food from S&amp;T Lounge.</a:t>
            </a:r>
          </a:p>
          <a:p>
            <a:r>
              <a:rPr lang="en-US" dirty="0" smtClean="0"/>
              <a:t>Tiffany Bumphis from #5 School sang for us and was great as always. Kenneth Lewis(a student from the Inner City Poetry and Performing Arts) working with Rose Wright from #29 School, also gave an awesome presentation. Thank you for your time and for sharing your talents with us! Ann Culbreth from #33 School, presented a Power Point piece, celebrating and honoring some important African Americans and Infamous Women. Great job Ann! We had a </a:t>
            </a:r>
          </a:p>
          <a:p>
            <a:r>
              <a:rPr lang="en-US" dirty="0"/>
              <a:t>g</a:t>
            </a:r>
            <a:r>
              <a:rPr lang="en-US" dirty="0" smtClean="0"/>
              <a:t>ood group of members that worked and celebrated very well together. Oh, and we also got in a little line dancing. Just remember that we do these events so we can socialize and have fun in a different  environment. The Committee is looking for NEW member participation and new  ideas. If you are interested in working with us for next year call the RAP Office(454-1380) and let us know.</a:t>
            </a:r>
          </a:p>
          <a:p>
            <a:endParaRPr lang="en-US" dirty="0"/>
          </a:p>
          <a:p>
            <a:r>
              <a:rPr lang="en-US" b="1" u="sng" dirty="0" smtClean="0"/>
              <a:t>Grievance Committee:</a:t>
            </a:r>
          </a:p>
          <a:p>
            <a:r>
              <a:rPr lang="en-US" dirty="0" smtClean="0"/>
              <a:t>This year we have had many grievances. Some of these grievances could have been avoided if we had followed our contract and the District Code of Conduct Policies. We take all complaints and grievances very seriously and always try to settle a concern at the lowest level possible(Building). It is very important to conduct ourselves in a professional manner all the time. We are educators and role models for our students. Please, let our actions and words be a reflection of our good character and the commitment that we have to our students and our jobs. We are her to help you in any situation, if in doubt call the office for clarifications right away.</a:t>
            </a:r>
          </a:p>
          <a:p>
            <a:endParaRPr lang="en-US" dirty="0" smtClean="0"/>
          </a:p>
          <a:p>
            <a:endParaRPr lang="en-US" b="1" u="sng" dirty="0"/>
          </a:p>
        </p:txBody>
      </p:sp>
      <p:sp>
        <p:nvSpPr>
          <p:cNvPr id="7" name="TextBox 6"/>
          <p:cNvSpPr txBox="1"/>
          <p:nvPr/>
        </p:nvSpPr>
        <p:spPr>
          <a:xfrm>
            <a:off x="3429000" y="2076450"/>
            <a:ext cx="3048000" cy="400110"/>
          </a:xfrm>
          <a:prstGeom prst="rect">
            <a:avLst/>
          </a:prstGeom>
          <a:noFill/>
        </p:spPr>
        <p:txBody>
          <a:bodyPr wrap="square" rtlCol="0">
            <a:spAutoFit/>
          </a:bodyPr>
          <a:lstStyle/>
          <a:p>
            <a:endParaRPr lang="en-US" dirty="0"/>
          </a:p>
          <a:p>
            <a:endParaRPr lang="en-US" b="1" dirty="0"/>
          </a:p>
        </p:txBody>
      </p:sp>
      <p:sp>
        <p:nvSpPr>
          <p:cNvPr id="5" name="TextBox 4"/>
          <p:cNvSpPr txBox="1"/>
          <p:nvPr/>
        </p:nvSpPr>
        <p:spPr>
          <a:xfrm>
            <a:off x="3387726" y="5127547"/>
            <a:ext cx="2895600" cy="3570208"/>
          </a:xfrm>
          <a:prstGeom prst="rect">
            <a:avLst/>
          </a:prstGeom>
          <a:noFill/>
        </p:spPr>
        <p:txBody>
          <a:bodyPr wrap="square" rtlCol="0">
            <a:spAutoFit/>
          </a:bodyPr>
          <a:lstStyle/>
          <a:p>
            <a:r>
              <a:rPr lang="en-US" sz="1200" b="1" u="sng" dirty="0" smtClean="0"/>
              <a:t>Health, Wellness </a:t>
            </a:r>
            <a:r>
              <a:rPr lang="en-US" sz="1200" b="1" u="sng" dirty="0"/>
              <a:t>&amp;</a:t>
            </a:r>
            <a:r>
              <a:rPr lang="en-US" sz="1200" b="1" u="sng" dirty="0" smtClean="0"/>
              <a:t> Safety Committee</a:t>
            </a:r>
            <a:r>
              <a:rPr lang="en-US" sz="1200" b="1" dirty="0" smtClean="0"/>
              <a:t>…</a:t>
            </a:r>
          </a:p>
          <a:p>
            <a:r>
              <a:rPr lang="en-US" b="1" dirty="0" smtClean="0"/>
              <a:t>Maryann Tychoniewicz, Chairperson</a:t>
            </a:r>
          </a:p>
          <a:p>
            <a:r>
              <a:rPr lang="en-US" b="1" u="sng" dirty="0" smtClean="0"/>
              <a:t>Food Drive:</a:t>
            </a:r>
          </a:p>
          <a:p>
            <a:r>
              <a:rPr lang="en-US" dirty="0" smtClean="0"/>
              <a:t>RAP is hosting a food drive for Foodlink. We need  our members help to make it a success! Foodlink relies on people like us to help feed approximately 150,000 hungry people in and around the Rochester area. Every donation helps in fighting hunger in our community. This food drives starts NOW and will continue until April 27</a:t>
            </a:r>
            <a:r>
              <a:rPr lang="en-US" baseline="30000" dirty="0" smtClean="0"/>
              <a:t>th</a:t>
            </a:r>
            <a:r>
              <a:rPr lang="en-US" dirty="0" smtClean="0"/>
              <a:t>.  You can help as  individual members or make it school wide activity. Donations can be dropped off at the RAP Office or call (454-1380) to schedule a pick up at your building.</a:t>
            </a:r>
          </a:p>
          <a:p>
            <a:r>
              <a:rPr lang="en-US" dirty="0" smtClean="0"/>
              <a:t>We are looking for new original unopened nonexpired dated packages. No glass or homemade</a:t>
            </a:r>
          </a:p>
          <a:p>
            <a:r>
              <a:rPr lang="en-US" dirty="0" smtClean="0"/>
              <a:t>Items will be accepted.</a:t>
            </a:r>
          </a:p>
          <a:p>
            <a:r>
              <a:rPr lang="en-US" dirty="0" smtClean="0"/>
              <a:t>Give what ever you can- Foodlink will be grateful for any donations.</a:t>
            </a:r>
          </a:p>
          <a:p>
            <a:endParaRPr lang="en-US" sz="1400" dirty="0" smtClean="0"/>
          </a:p>
          <a:p>
            <a:endParaRPr lang="en-US" dirty="0"/>
          </a:p>
          <a:p>
            <a:endParaRPr lang="en-US" b="1" dirty="0" smtClean="0"/>
          </a:p>
          <a:p>
            <a:endParaRPr lang="en-US" b="1" dirty="0"/>
          </a:p>
        </p:txBody>
      </p:sp>
      <p:pic>
        <p:nvPicPr>
          <p:cNvPr id="2052" name="Picture 4" descr="spac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375" y="4144963"/>
            <a:ext cx="3810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spac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375" y="4144963"/>
            <a:ext cx="95250" cy="666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276600" y="2038350"/>
            <a:ext cx="3505200" cy="3131702"/>
          </a:xfrm>
          <a:prstGeom prst="rect">
            <a:avLst/>
          </a:prstGeom>
          <a:noFill/>
        </p:spPr>
        <p:txBody>
          <a:bodyPr wrap="square" rtlCol="0">
            <a:spAutoFit/>
          </a:bodyPr>
          <a:lstStyle/>
          <a:p>
            <a:r>
              <a:rPr lang="en-US" sz="1400" b="1" u="sng" dirty="0" smtClean="0"/>
              <a:t>From the Desk of the Treasurer:</a:t>
            </a:r>
          </a:p>
          <a:p>
            <a:endParaRPr lang="en-US" sz="1400" dirty="0"/>
          </a:p>
          <a:p>
            <a:r>
              <a:rPr lang="en-US" b="1" u="sng" dirty="0" smtClean="0"/>
              <a:t>VOTE-COPE:</a:t>
            </a:r>
          </a:p>
          <a:p>
            <a:r>
              <a:rPr lang="en-US" dirty="0" smtClean="0"/>
              <a:t>VOTE-COPE contributions cards have been sent to all RAP members and retirees. Please read the VOTE-COPE flyer which details what VOTE-COPE is and its importance.</a:t>
            </a:r>
          </a:p>
          <a:p>
            <a:r>
              <a:rPr lang="en-US" dirty="0" smtClean="0"/>
              <a:t>I would like to say that, as public employees, almost all conditions affecting our professional environment, working conditions and pension rights are determined by the actions of the New York State Legislature, the Governor, and the US Congress. If we wish to have a positive influence on our professional future, we must take an active part in the political process. You can make your voice heard, and at the same time make an investment in your future, by contributing to VOTE-COPE, NYSUT’s political action fund.</a:t>
            </a:r>
          </a:p>
          <a:p>
            <a:r>
              <a:rPr lang="en-US" dirty="0" smtClean="0"/>
              <a:t>I strongly urge you to contribute(whatever you can) to VOTE-COPE, and invest in your future.</a:t>
            </a:r>
          </a:p>
          <a:p>
            <a:endParaRPr lang="en-US" dirty="0"/>
          </a:p>
          <a:p>
            <a:endParaRPr lang="en-US" dirty="0"/>
          </a:p>
        </p:txBody>
      </p:sp>
      <p:pic>
        <p:nvPicPr>
          <p:cNvPr id="1028" name="Picture 4" descr="C:\Documents and Settings\Property of RAP\Local Settings\Temporary Internet Files\Content.IE5\8GN0N3EO\MC90029758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62400" y="7886105"/>
            <a:ext cx="1371600" cy="905133"/>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152400" y="75438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387726" y="4962227"/>
            <a:ext cx="3241674"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0" name="Picture 6" descr="C:\Documents and Settings\Property of RAP\Local Settings\Temporary Internet Files\Content.IE5\8GN0N3EO\MC90029758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5223" y="381001"/>
            <a:ext cx="876377" cy="1051546"/>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Documents and Settings\Property of RAP\Local Settings\Temporary Internet Files\Content.IE5\8GN0N3EO\MC90029758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335331"/>
            <a:ext cx="914438" cy="10972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17474" y="7554298"/>
            <a:ext cx="3311526" cy="1508105"/>
          </a:xfrm>
          <a:prstGeom prst="rect">
            <a:avLst/>
          </a:prstGeom>
          <a:noFill/>
        </p:spPr>
        <p:txBody>
          <a:bodyPr wrap="square" rtlCol="0">
            <a:spAutoFit/>
          </a:bodyPr>
          <a:lstStyle/>
          <a:p>
            <a:r>
              <a:rPr lang="en-US" sz="1200" b="1" dirty="0" smtClean="0"/>
              <a:t>Passages</a:t>
            </a:r>
          </a:p>
          <a:p>
            <a:r>
              <a:rPr lang="en-US" dirty="0" smtClean="0"/>
              <a:t>We have sad news to report. A couple of our members have recently passed away. All of which were unexpected. It is very hard on both the students as well as the staff when this happens. The members are </a:t>
            </a:r>
            <a:r>
              <a:rPr lang="en-US" b="1" dirty="0" smtClean="0"/>
              <a:t>Brenda Jackson,1/21, Northeast Prep</a:t>
            </a:r>
            <a:r>
              <a:rPr lang="en-US" dirty="0" smtClean="0"/>
              <a:t>, </a:t>
            </a:r>
            <a:r>
              <a:rPr lang="en-US" b="1" dirty="0" smtClean="0"/>
              <a:t>Janice Cooper,2/25,Edsion Bus., Janice Brady,2/29 </a:t>
            </a:r>
          </a:p>
          <a:p>
            <a:r>
              <a:rPr lang="en-US" b="1" dirty="0" smtClean="0"/>
              <a:t>#6 School.</a:t>
            </a:r>
            <a:r>
              <a:rPr lang="en-US" dirty="0" smtClean="0"/>
              <a:t> Our sympathy to all of the family, colleagues and students.</a:t>
            </a:r>
            <a:endParaRPr lang="en-US" b="1" dirty="0" smtClean="0"/>
          </a:p>
          <a:p>
            <a:r>
              <a:rPr lang="en-US" dirty="0" smtClean="0"/>
              <a:t> </a:t>
            </a:r>
          </a:p>
        </p:txBody>
      </p:sp>
    </p:spTree>
    <p:extLst>
      <p:ext uri="{BB962C8B-B14F-4D97-AF65-F5344CB8AC3E}">
        <p14:creationId xmlns:p14="http://schemas.microsoft.com/office/powerpoint/2010/main" val="156670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352800" y="381000"/>
            <a:ext cx="3181351" cy="1046440"/>
          </a:xfrm>
          <a:prstGeom prst="rect">
            <a:avLst/>
          </a:prstGeom>
          <a:noFill/>
        </p:spPr>
        <p:txBody>
          <a:bodyPr wrap="square" rtlCol="0">
            <a:spAutoFit/>
          </a:bodyPr>
          <a:lstStyle/>
          <a:p>
            <a:r>
              <a:rPr lang="en-US" sz="1200" b="1" dirty="0" smtClean="0">
                <a:solidFill>
                  <a:srgbClr val="C00000"/>
                </a:solidFill>
              </a:rPr>
              <a:t>RAP’s National Union Affiliations</a:t>
            </a:r>
            <a:endParaRPr lang="en-US" sz="1200" dirty="0" smtClean="0"/>
          </a:p>
          <a:p>
            <a:r>
              <a:rPr lang="en-US" dirty="0" smtClean="0"/>
              <a:t>NYSUT and AFT, provide ads which offers different opportunities for our members. Please check out all the benefits at their websites. </a:t>
            </a:r>
            <a:r>
              <a:rPr lang="en-US" dirty="0" smtClean="0">
                <a:hlinkClick r:id="rId3"/>
              </a:rPr>
              <a:t>www.aft.org</a:t>
            </a:r>
            <a:r>
              <a:rPr lang="en-US" dirty="0" smtClean="0"/>
              <a:t> and </a:t>
            </a:r>
            <a:r>
              <a:rPr lang="en-US" dirty="0" smtClean="0">
                <a:hlinkClick r:id="rId4"/>
              </a:rPr>
              <a:t>www.nysut.org</a:t>
            </a:r>
            <a:endParaRPr lang="en-US" dirty="0" smtClean="0"/>
          </a:p>
          <a:p>
            <a:endParaRPr lang="en-US" dirty="0"/>
          </a:p>
        </p:txBody>
      </p:sp>
      <p:sp>
        <p:nvSpPr>
          <p:cNvPr id="3" name="TextBox 2"/>
          <p:cNvSpPr txBox="1"/>
          <p:nvPr/>
        </p:nvSpPr>
        <p:spPr>
          <a:xfrm>
            <a:off x="152400" y="381001"/>
            <a:ext cx="2895600" cy="1661993"/>
          </a:xfrm>
          <a:prstGeom prst="rect">
            <a:avLst/>
          </a:prstGeom>
          <a:noFill/>
        </p:spPr>
        <p:txBody>
          <a:bodyPr wrap="square" rtlCol="0">
            <a:spAutoFit/>
          </a:bodyPr>
          <a:lstStyle/>
          <a:p>
            <a:r>
              <a:rPr lang="en-US" sz="1200" b="1" u="sng" dirty="0" smtClean="0"/>
              <a:t>Calendar of Events:</a:t>
            </a:r>
          </a:p>
          <a:p>
            <a:r>
              <a:rPr lang="en-US" dirty="0" smtClean="0"/>
              <a:t>March 22</a:t>
            </a:r>
            <a:r>
              <a:rPr lang="en-US" baseline="30000" dirty="0" smtClean="0"/>
              <a:t>nd</a:t>
            </a:r>
            <a:r>
              <a:rPr lang="en-US" dirty="0" smtClean="0"/>
              <a:t> Board of Education Women’s History </a:t>
            </a:r>
          </a:p>
          <a:p>
            <a:r>
              <a:rPr lang="en-US" dirty="0"/>
              <a:t> </a:t>
            </a:r>
            <a:r>
              <a:rPr lang="en-US" dirty="0" smtClean="0"/>
              <a:t>                    Month Observance 5:30pm –Business</a:t>
            </a:r>
          </a:p>
          <a:p>
            <a:r>
              <a:rPr lang="en-US" dirty="0"/>
              <a:t> </a:t>
            </a:r>
            <a:r>
              <a:rPr lang="en-US" dirty="0" smtClean="0"/>
              <a:t>                    Meeting 6:30pm @ Central Office</a:t>
            </a:r>
          </a:p>
          <a:p>
            <a:r>
              <a:rPr lang="en-US" dirty="0" smtClean="0"/>
              <a:t>April 6</a:t>
            </a:r>
            <a:r>
              <a:rPr lang="en-US" baseline="30000" dirty="0" smtClean="0"/>
              <a:t>th</a:t>
            </a:r>
            <a:r>
              <a:rPr lang="en-US" dirty="0" smtClean="0"/>
              <a:t> Good Friday (paid Holiday)</a:t>
            </a:r>
          </a:p>
          <a:p>
            <a:r>
              <a:rPr lang="en-US" dirty="0" smtClean="0"/>
              <a:t>April 9</a:t>
            </a:r>
            <a:r>
              <a:rPr lang="en-US" baseline="30000" dirty="0" smtClean="0"/>
              <a:t>th</a:t>
            </a:r>
            <a:r>
              <a:rPr lang="en-US" dirty="0" smtClean="0"/>
              <a:t>-13</a:t>
            </a:r>
            <a:r>
              <a:rPr lang="en-US" baseline="30000" dirty="0" smtClean="0"/>
              <a:t>th</a:t>
            </a:r>
            <a:r>
              <a:rPr lang="en-US" dirty="0" smtClean="0"/>
              <a:t> Spring Recess</a:t>
            </a:r>
          </a:p>
          <a:p>
            <a:r>
              <a:rPr lang="en-US" dirty="0" smtClean="0"/>
              <a:t>April 26</a:t>
            </a:r>
            <a:r>
              <a:rPr lang="en-US" baseline="30000" dirty="0" smtClean="0"/>
              <a:t>th</a:t>
            </a:r>
            <a:r>
              <a:rPr lang="en-US" dirty="0" smtClean="0"/>
              <a:t> Board of Education Business Meeting </a:t>
            </a:r>
          </a:p>
          <a:p>
            <a:r>
              <a:rPr lang="en-US" dirty="0"/>
              <a:t> </a:t>
            </a:r>
            <a:r>
              <a:rPr lang="en-US" dirty="0" smtClean="0"/>
              <a:t>                 6:30pm @ Central Office</a:t>
            </a:r>
          </a:p>
          <a:p>
            <a:r>
              <a:rPr lang="en-US" dirty="0"/>
              <a:t> </a:t>
            </a:r>
            <a:r>
              <a:rPr lang="en-US" dirty="0" smtClean="0"/>
              <a:t>                     </a:t>
            </a:r>
          </a:p>
          <a:p>
            <a:r>
              <a:rPr lang="en-US" dirty="0" smtClean="0"/>
              <a:t>                     </a:t>
            </a:r>
            <a:endParaRPr lang="en-US" dirty="0"/>
          </a:p>
        </p:txBody>
      </p:sp>
      <p:sp>
        <p:nvSpPr>
          <p:cNvPr id="2" name="TextBox 1"/>
          <p:cNvSpPr txBox="1"/>
          <p:nvPr/>
        </p:nvSpPr>
        <p:spPr>
          <a:xfrm>
            <a:off x="76200" y="1889105"/>
            <a:ext cx="3257550" cy="461665"/>
          </a:xfrm>
          <a:prstGeom prst="rect">
            <a:avLst/>
          </a:prstGeom>
          <a:noFill/>
        </p:spPr>
        <p:txBody>
          <a:bodyPr wrap="square" rtlCol="0">
            <a:spAutoFit/>
          </a:bodyPr>
          <a:lstStyle/>
          <a:p>
            <a:r>
              <a:rPr lang="en-US" sz="1200" b="1" dirty="0" smtClean="0"/>
              <a:t> Black History and Women’s History Celebration</a:t>
            </a:r>
          </a:p>
          <a:p>
            <a:endParaRPr lang="en-US" sz="1200" b="1" dirty="0"/>
          </a:p>
        </p:txBody>
      </p:sp>
      <p:cxnSp>
        <p:nvCxnSpPr>
          <p:cNvPr id="26" name="Straight Connector 25"/>
          <p:cNvCxnSpPr/>
          <p:nvPr/>
        </p:nvCxnSpPr>
        <p:spPr>
          <a:xfrm>
            <a:off x="3439877" y="6884223"/>
            <a:ext cx="30942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52400" y="17526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28802" y="2141795"/>
            <a:ext cx="1437177" cy="1077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28802" y="5352015"/>
            <a:ext cx="1447798" cy="108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7538" y="5352014"/>
            <a:ext cx="1447798" cy="108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2318" y="3675309"/>
            <a:ext cx="1455982" cy="1091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32489" y="1482264"/>
            <a:ext cx="1501654" cy="1126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015589" y="6934682"/>
            <a:ext cx="1309011" cy="9817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9024" y="6995691"/>
            <a:ext cx="1491650" cy="1118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81011" y="2156395"/>
            <a:ext cx="1437177" cy="1077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16967" y="7010827"/>
            <a:ext cx="1471467" cy="1103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472369" y="1307814"/>
            <a:ext cx="3123548" cy="1624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descr="C:\Documents and Settings\Property of RAP\Desktop\New Folder (2)\100_0383.jp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828802" y="3659420"/>
            <a:ext cx="1477168" cy="110781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C:\Documents and Settings\Property of RAP\Desktop\New Folder (2)\100_0410.jp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562108" y="6945610"/>
            <a:ext cx="1238492" cy="928822"/>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C:\Documents and Settings\Property of RAP\Desktop\New Folder (2)\100_0473.jpg"/>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5059877" y="7941041"/>
            <a:ext cx="1282031" cy="96147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743075" y="3179024"/>
            <a:ext cx="1619252" cy="461665"/>
          </a:xfrm>
          <a:prstGeom prst="rect">
            <a:avLst/>
          </a:prstGeom>
          <a:noFill/>
        </p:spPr>
        <p:txBody>
          <a:bodyPr wrap="square" rtlCol="0">
            <a:spAutoFit/>
          </a:bodyPr>
          <a:lstStyle/>
          <a:p>
            <a:r>
              <a:rPr lang="en-US" sz="800" dirty="0" smtClean="0"/>
              <a:t>Orator Kenneth Lewis, #29 School. He recited a speech </a:t>
            </a:r>
          </a:p>
          <a:p>
            <a:r>
              <a:rPr lang="en-US" sz="800" dirty="0" smtClean="0"/>
              <a:t>From Dr. Martin Luther </a:t>
            </a:r>
            <a:r>
              <a:rPr lang="en-US" sz="800" dirty="0" err="1" smtClean="0"/>
              <a:t>King,Jr</a:t>
            </a:r>
            <a:endParaRPr lang="en-US" sz="800" dirty="0"/>
          </a:p>
        </p:txBody>
      </p:sp>
      <p:sp>
        <p:nvSpPr>
          <p:cNvPr id="7" name="TextBox 6"/>
          <p:cNvSpPr txBox="1"/>
          <p:nvPr/>
        </p:nvSpPr>
        <p:spPr>
          <a:xfrm>
            <a:off x="76200" y="3213644"/>
            <a:ext cx="1666875" cy="461665"/>
          </a:xfrm>
          <a:prstGeom prst="rect">
            <a:avLst/>
          </a:prstGeom>
          <a:noFill/>
        </p:spPr>
        <p:txBody>
          <a:bodyPr wrap="square" rtlCol="0">
            <a:spAutoFit/>
          </a:bodyPr>
          <a:lstStyle/>
          <a:p>
            <a:r>
              <a:rPr lang="en-US" sz="800" dirty="0" smtClean="0"/>
              <a:t>President Margie Brumfield and 2</a:t>
            </a:r>
            <a:r>
              <a:rPr lang="en-US" sz="800" baseline="30000" dirty="0" smtClean="0"/>
              <a:t>nd</a:t>
            </a:r>
            <a:r>
              <a:rPr lang="en-US" sz="800" dirty="0" smtClean="0"/>
              <a:t> VP Angie Rivera welcoming  everyone to the celebration.</a:t>
            </a:r>
            <a:endParaRPr lang="en-US" sz="800" dirty="0"/>
          </a:p>
        </p:txBody>
      </p:sp>
      <p:sp>
        <p:nvSpPr>
          <p:cNvPr id="10" name="TextBox 9"/>
          <p:cNvSpPr txBox="1"/>
          <p:nvPr/>
        </p:nvSpPr>
        <p:spPr>
          <a:xfrm>
            <a:off x="76200" y="4767239"/>
            <a:ext cx="1695452" cy="584775"/>
          </a:xfrm>
          <a:prstGeom prst="rect">
            <a:avLst/>
          </a:prstGeom>
          <a:noFill/>
        </p:spPr>
        <p:txBody>
          <a:bodyPr wrap="square" rtlCol="0">
            <a:spAutoFit/>
          </a:bodyPr>
          <a:lstStyle/>
          <a:p>
            <a:r>
              <a:rPr lang="en-US" sz="800" dirty="0" smtClean="0"/>
              <a:t>Hazel King,#2 “ Did you know we would have to play trivia for dinner?” Rodney Major,#2  “ I think it’s for a prize!”</a:t>
            </a:r>
            <a:endParaRPr lang="en-US" sz="800" dirty="0"/>
          </a:p>
        </p:txBody>
      </p:sp>
      <p:sp>
        <p:nvSpPr>
          <p:cNvPr id="13" name="TextBox 12"/>
          <p:cNvSpPr txBox="1"/>
          <p:nvPr/>
        </p:nvSpPr>
        <p:spPr>
          <a:xfrm>
            <a:off x="76200" y="6437806"/>
            <a:ext cx="1541988" cy="461665"/>
          </a:xfrm>
          <a:prstGeom prst="rect">
            <a:avLst/>
          </a:prstGeom>
          <a:noFill/>
        </p:spPr>
        <p:txBody>
          <a:bodyPr wrap="square" rtlCol="0">
            <a:spAutoFit/>
          </a:bodyPr>
          <a:lstStyle/>
          <a:p>
            <a:r>
              <a:rPr lang="en-US" sz="800" dirty="0" smtClean="0"/>
              <a:t>Who said we don’t support  the Health and Wellness policy. Line dancing  counts. Let’s move!!!!!</a:t>
            </a:r>
            <a:endParaRPr lang="en-US" sz="800" dirty="0"/>
          </a:p>
        </p:txBody>
      </p:sp>
      <p:sp>
        <p:nvSpPr>
          <p:cNvPr id="14" name="TextBox 13"/>
          <p:cNvSpPr txBox="1"/>
          <p:nvPr/>
        </p:nvSpPr>
        <p:spPr>
          <a:xfrm>
            <a:off x="1704975" y="6437807"/>
            <a:ext cx="1734902" cy="461665"/>
          </a:xfrm>
          <a:prstGeom prst="rect">
            <a:avLst/>
          </a:prstGeom>
          <a:noFill/>
        </p:spPr>
        <p:txBody>
          <a:bodyPr wrap="square" rtlCol="0">
            <a:spAutoFit/>
          </a:bodyPr>
          <a:lstStyle/>
          <a:p>
            <a:r>
              <a:rPr lang="en-US" sz="800" dirty="0" smtClean="0"/>
              <a:t>Great food made by S&amp;T Lounge. There is always  second helpings for everyone.</a:t>
            </a:r>
            <a:endParaRPr lang="en-US" sz="800" dirty="0"/>
          </a:p>
        </p:txBody>
      </p:sp>
      <p:sp>
        <p:nvSpPr>
          <p:cNvPr id="15" name="TextBox 14"/>
          <p:cNvSpPr txBox="1"/>
          <p:nvPr/>
        </p:nvSpPr>
        <p:spPr>
          <a:xfrm>
            <a:off x="76200" y="8114371"/>
            <a:ext cx="1695452" cy="707886"/>
          </a:xfrm>
          <a:prstGeom prst="rect">
            <a:avLst/>
          </a:prstGeom>
          <a:noFill/>
        </p:spPr>
        <p:txBody>
          <a:bodyPr wrap="square" rtlCol="0">
            <a:spAutoFit/>
          </a:bodyPr>
          <a:lstStyle/>
          <a:p>
            <a:r>
              <a:rPr lang="en-US" sz="800" dirty="0" smtClean="0"/>
              <a:t>Our wonderful NYSUT  Labor  Relations  Specialist  , Shelly Clements  came to enjoy  the celebration and to mingle with our members. Thanks for coming.</a:t>
            </a:r>
            <a:endParaRPr lang="en-US" sz="800" dirty="0"/>
          </a:p>
        </p:txBody>
      </p:sp>
      <p:sp>
        <p:nvSpPr>
          <p:cNvPr id="16" name="TextBox 15"/>
          <p:cNvSpPr txBox="1"/>
          <p:nvPr/>
        </p:nvSpPr>
        <p:spPr>
          <a:xfrm>
            <a:off x="1743075" y="4767239"/>
            <a:ext cx="1696802" cy="584775"/>
          </a:xfrm>
          <a:prstGeom prst="rect">
            <a:avLst/>
          </a:prstGeom>
          <a:noFill/>
        </p:spPr>
        <p:txBody>
          <a:bodyPr wrap="square" rtlCol="0">
            <a:spAutoFit/>
          </a:bodyPr>
          <a:lstStyle/>
          <a:p>
            <a:r>
              <a:rPr lang="en-US" sz="800" dirty="0" smtClean="0"/>
              <a:t>Tiffany Bumphis,#5 (singer)and her  mother, Dorothy Tisdale,#8 waiting </a:t>
            </a:r>
          </a:p>
          <a:p>
            <a:r>
              <a:rPr lang="en-US" sz="800" dirty="0" smtClean="0"/>
              <a:t>patiently  to be called for  the dinner. “Lets eat, Lets eat…….”</a:t>
            </a:r>
            <a:endParaRPr lang="en-US" sz="800" dirty="0"/>
          </a:p>
        </p:txBody>
      </p:sp>
      <p:sp>
        <p:nvSpPr>
          <p:cNvPr id="18" name="TextBox 17"/>
          <p:cNvSpPr txBox="1"/>
          <p:nvPr/>
        </p:nvSpPr>
        <p:spPr>
          <a:xfrm>
            <a:off x="1771652" y="8114371"/>
            <a:ext cx="1590675" cy="584775"/>
          </a:xfrm>
          <a:prstGeom prst="rect">
            <a:avLst/>
          </a:prstGeom>
          <a:noFill/>
        </p:spPr>
        <p:txBody>
          <a:bodyPr wrap="square" rtlCol="0">
            <a:spAutoFit/>
          </a:bodyPr>
          <a:lstStyle/>
          <a:p>
            <a:r>
              <a:rPr lang="en-US" sz="800" dirty="0" smtClean="0"/>
              <a:t>Gertrude Barnwell, Margie Brumfield , Angie Rivera, Mary </a:t>
            </a:r>
            <a:r>
              <a:rPr lang="en-US" sz="800" dirty="0" err="1" smtClean="0"/>
              <a:t>Lerkins</a:t>
            </a:r>
            <a:r>
              <a:rPr lang="en-US" sz="800" dirty="0" smtClean="0"/>
              <a:t>, Ann </a:t>
            </a:r>
            <a:r>
              <a:rPr lang="en-US" sz="800" dirty="0" err="1" smtClean="0"/>
              <a:t>Culbreth</a:t>
            </a:r>
            <a:r>
              <a:rPr lang="en-US" sz="800" dirty="0" smtClean="0"/>
              <a:t>  thanks for all your help to make it happen.</a:t>
            </a:r>
            <a:endParaRPr lang="en-US" sz="800" dirty="0"/>
          </a:p>
        </p:txBody>
      </p:sp>
      <p:sp>
        <p:nvSpPr>
          <p:cNvPr id="19" name="TextBox 18"/>
          <p:cNvSpPr txBox="1"/>
          <p:nvPr/>
        </p:nvSpPr>
        <p:spPr>
          <a:xfrm>
            <a:off x="3472369" y="2971800"/>
            <a:ext cx="3268035" cy="3785652"/>
          </a:xfrm>
          <a:prstGeom prst="rect">
            <a:avLst/>
          </a:prstGeom>
          <a:noFill/>
        </p:spPr>
        <p:txBody>
          <a:bodyPr wrap="square" rtlCol="0">
            <a:spAutoFit/>
          </a:bodyPr>
          <a:lstStyle/>
          <a:p>
            <a:r>
              <a:rPr lang="en-US" b="1" dirty="0" smtClean="0"/>
              <a:t>Black History Celebration at #29 School</a:t>
            </a:r>
          </a:p>
          <a:p>
            <a:r>
              <a:rPr lang="en-US" b="1" dirty="0" smtClean="0"/>
              <a:t>Submitted by Mrs. Margaret </a:t>
            </a:r>
            <a:r>
              <a:rPr lang="en-US" b="1" dirty="0" err="1" smtClean="0"/>
              <a:t>Doyle,TA</a:t>
            </a:r>
            <a:endParaRPr lang="en-US" b="1" dirty="0" smtClean="0"/>
          </a:p>
          <a:p>
            <a:r>
              <a:rPr lang="en-US" dirty="0" smtClean="0"/>
              <a:t>On </a:t>
            </a:r>
            <a:r>
              <a:rPr lang="en-US" dirty="0"/>
              <a:t>F</a:t>
            </a:r>
            <a:r>
              <a:rPr lang="en-US" dirty="0" smtClean="0"/>
              <a:t>ebruary 17</a:t>
            </a:r>
            <a:r>
              <a:rPr lang="en-US" baseline="30000" dirty="0" smtClean="0"/>
              <a:t>th</a:t>
            </a:r>
            <a:r>
              <a:rPr lang="en-US" dirty="0" smtClean="0"/>
              <a:t>, School #29 had a Black History Celebration. Our students performance was awesome! They all showed exceptional gifts and talents. Our Junior Choir was over the top. It was directed by Mrs. Selena Johnson.</a:t>
            </a:r>
          </a:p>
          <a:p>
            <a:r>
              <a:rPr lang="en-US" dirty="0" smtClean="0"/>
              <a:t>After the celebration came the luncheon. What a luncheon it was! It consisted of fried chicken, collard greens, green beans, macaroni-cheese, pound cakes, and soft drinks. The food was delicious!</a:t>
            </a:r>
          </a:p>
          <a:p>
            <a:r>
              <a:rPr lang="en-US" dirty="0" smtClean="0"/>
              <a:t>At #29 School, our main focus is purely on the students. The main reason for our Black History Celebration/Luncheon is to showcase our talented students. The proceeds from the luncheon will go to bless one or more of our students who has shown academic excellence, superior behavior, and who have expectations of greatness. Our scholarship award is called the “Kenneth Barnes Scholarship Award”. The announcements of our big winners will be forthcoming. A big thank you goes to Mrs. Selena Johnson, Mrs. Lewis, and Ms. Wright for their tireless contributions of their time and money to make this program a success. We look forward to an even greater performance next year.</a:t>
            </a:r>
            <a:endParaRPr lang="en-US" dirty="0"/>
          </a:p>
        </p:txBody>
      </p:sp>
      <p:sp>
        <p:nvSpPr>
          <p:cNvPr id="20" name="TextBox 19"/>
          <p:cNvSpPr txBox="1"/>
          <p:nvPr/>
        </p:nvSpPr>
        <p:spPr>
          <a:xfrm>
            <a:off x="3472369" y="7991260"/>
            <a:ext cx="1471106" cy="707886"/>
          </a:xfrm>
          <a:prstGeom prst="rect">
            <a:avLst/>
          </a:prstGeom>
          <a:noFill/>
        </p:spPr>
        <p:txBody>
          <a:bodyPr wrap="square" rtlCol="0">
            <a:spAutoFit/>
          </a:bodyPr>
          <a:lstStyle/>
          <a:p>
            <a:r>
              <a:rPr lang="en-US" sz="800" dirty="0" smtClean="0"/>
              <a:t>Some of our Board of Directors, Retirees, and members  enjoying the celebration. Thank you for supporting  RAP.</a:t>
            </a:r>
            <a:endParaRPr lang="en-US" sz="800" dirty="0"/>
          </a:p>
        </p:txBody>
      </p:sp>
    </p:spTree>
    <p:extLst>
      <p:ext uri="{BB962C8B-B14F-4D97-AF65-F5344CB8AC3E}">
        <p14:creationId xmlns:p14="http://schemas.microsoft.com/office/powerpoint/2010/main" val="1342044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381000"/>
            <a:ext cx="6858000" cy="1219200"/>
          </a:xfrm>
          <a:solidFill>
            <a:schemeClr val="bg1"/>
          </a:solidFill>
          <a:ln w="57150" cmpd="thinThick">
            <a:solidFill>
              <a:schemeClr val="tx1">
                <a:lumMod val="95000"/>
                <a:lumOff val="5000"/>
              </a:schemeClr>
            </a:solidFill>
          </a:ln>
        </p:spPr>
        <p:txBody>
          <a:bodyPr>
            <a:normAutofit/>
          </a:bodyPr>
          <a:lstStyle/>
          <a:p>
            <a:pPr eaLnBrk="1" hangingPunct="1">
              <a:defRPr/>
            </a:pPr>
            <a:r>
              <a:rPr lang="en-US" sz="1300" dirty="0" smtClean="0"/>
              <a:t>                </a:t>
            </a:r>
            <a:r>
              <a:rPr lang="en-US" sz="3600" dirty="0" smtClean="0"/>
              <a:t>Happy Birthday from R.A.P!!</a:t>
            </a:r>
            <a:r>
              <a:rPr lang="en-US" sz="1300" dirty="0" smtClean="0"/>
              <a:t>              </a:t>
            </a:r>
            <a:br>
              <a:rPr lang="en-US" sz="1300" dirty="0" smtClean="0"/>
            </a:br>
            <a:r>
              <a:rPr lang="en-US" sz="1300" dirty="0" smtClean="0"/>
              <a:t>                                                          </a:t>
            </a:r>
            <a:r>
              <a:rPr lang="en-US" sz="1000" dirty="0" smtClean="0"/>
              <a:t>According to RAPS latest Information</a:t>
            </a:r>
          </a:p>
        </p:txBody>
      </p:sp>
      <p:sp>
        <p:nvSpPr>
          <p:cNvPr id="22530" name="Text Placeholder 9"/>
          <p:cNvSpPr>
            <a:spLocks noGrp="1"/>
          </p:cNvSpPr>
          <p:nvPr>
            <p:ph type="body" sz="half" idx="2"/>
          </p:nvPr>
        </p:nvSpPr>
        <p:spPr>
          <a:xfrm>
            <a:off x="152400" y="1676400"/>
            <a:ext cx="3200400" cy="5791200"/>
          </a:xfrm>
          <a:solidFill>
            <a:schemeClr val="bg1"/>
          </a:solidFill>
          <a:ln w="57150">
            <a:solidFill>
              <a:schemeClr val="tx1"/>
            </a:solidFill>
          </a:ln>
        </p:spPr>
        <p:txBody>
          <a:bodyPr/>
          <a:lstStyle/>
          <a:p>
            <a:pPr algn="ctr" eaLnBrk="1" hangingPunct="1"/>
            <a:r>
              <a:rPr lang="en-US" sz="1600" dirty="0" smtClean="0"/>
              <a:t>MARCH 2012</a:t>
            </a:r>
          </a:p>
          <a:p>
            <a:pPr eaLnBrk="1" hangingPunct="1"/>
            <a:endParaRPr lang="en-US" sz="800" dirty="0" smtClean="0"/>
          </a:p>
          <a:p>
            <a:pPr eaLnBrk="1" hangingPunct="1"/>
            <a:r>
              <a:rPr lang="en-US" sz="900" dirty="0" smtClean="0"/>
              <a:t>Sarah Rosas		Vivian Haynes</a:t>
            </a:r>
          </a:p>
          <a:p>
            <a:pPr eaLnBrk="1" hangingPunct="1"/>
            <a:r>
              <a:rPr lang="en-US" sz="900" dirty="0" smtClean="0"/>
              <a:t>Willie Young		Susan Spector</a:t>
            </a:r>
          </a:p>
          <a:p>
            <a:pPr eaLnBrk="1" hangingPunct="1"/>
            <a:r>
              <a:rPr lang="en-US" sz="900" dirty="0" smtClean="0"/>
              <a:t>Mary Dukes		Michelle Douglas</a:t>
            </a:r>
          </a:p>
          <a:p>
            <a:pPr eaLnBrk="1" hangingPunct="1"/>
            <a:r>
              <a:rPr lang="en-US" sz="900" dirty="0" smtClean="0"/>
              <a:t>Lynda Harris		Nitza Gonzalez</a:t>
            </a:r>
          </a:p>
          <a:p>
            <a:pPr eaLnBrk="1" hangingPunct="1"/>
            <a:r>
              <a:rPr lang="en-US" sz="900" dirty="0" smtClean="0"/>
              <a:t>Chenesta Hopkins		Ann Bocianski</a:t>
            </a:r>
          </a:p>
          <a:p>
            <a:pPr eaLnBrk="1" hangingPunct="1"/>
            <a:r>
              <a:rPr lang="en-US" sz="900" dirty="0" smtClean="0"/>
              <a:t>Sheila James		Tradene King</a:t>
            </a:r>
          </a:p>
          <a:p>
            <a:pPr eaLnBrk="1" hangingPunct="1"/>
            <a:r>
              <a:rPr lang="en-US" sz="900" dirty="0" smtClean="0"/>
              <a:t>Akilah Moore		Tine Seabon</a:t>
            </a:r>
          </a:p>
          <a:p>
            <a:pPr eaLnBrk="1" hangingPunct="1"/>
            <a:r>
              <a:rPr lang="en-US" sz="900" dirty="0" smtClean="0"/>
              <a:t>Cynthia Gladney-Caldwell	Carolyn Jackson</a:t>
            </a:r>
          </a:p>
          <a:p>
            <a:pPr eaLnBrk="1" hangingPunct="1"/>
            <a:r>
              <a:rPr lang="en-US" sz="900" dirty="0" smtClean="0"/>
              <a:t>Kathleen Sobers		Karen Ostrowski</a:t>
            </a:r>
          </a:p>
          <a:p>
            <a:pPr eaLnBrk="1" hangingPunct="1"/>
            <a:r>
              <a:rPr lang="en-US" sz="900" dirty="0" smtClean="0"/>
              <a:t>Luis Perez		Edwin Torres</a:t>
            </a:r>
          </a:p>
          <a:p>
            <a:pPr eaLnBrk="1" hangingPunct="1"/>
            <a:r>
              <a:rPr lang="en-US" sz="900" dirty="0" smtClean="0"/>
              <a:t>Nydia Burgos		Michelle Floyd</a:t>
            </a:r>
          </a:p>
          <a:p>
            <a:pPr eaLnBrk="1" hangingPunct="1"/>
            <a:r>
              <a:rPr lang="en-US" sz="900" dirty="0" smtClean="0"/>
              <a:t>Linda Gillette		Patricia Ivy</a:t>
            </a:r>
          </a:p>
          <a:p>
            <a:pPr eaLnBrk="1" hangingPunct="1"/>
            <a:r>
              <a:rPr lang="en-US" sz="900" dirty="0" smtClean="0"/>
              <a:t>Paul Pittinaro		Kathleen Higbee</a:t>
            </a:r>
          </a:p>
          <a:p>
            <a:pPr eaLnBrk="1" hangingPunct="1"/>
            <a:r>
              <a:rPr lang="en-US" sz="900" dirty="0" smtClean="0"/>
              <a:t>Laurie Aubel		Kristin Ashford</a:t>
            </a:r>
          </a:p>
          <a:p>
            <a:pPr eaLnBrk="1" hangingPunct="1"/>
            <a:r>
              <a:rPr lang="en-US" sz="900" dirty="0" smtClean="0"/>
              <a:t>Eric Kittles		Deborah Wingate</a:t>
            </a:r>
          </a:p>
          <a:p>
            <a:pPr eaLnBrk="1" hangingPunct="1"/>
            <a:r>
              <a:rPr lang="en-US" sz="900" dirty="0" smtClean="0"/>
              <a:t>Daniel Santiago		Shaunte Johnson</a:t>
            </a:r>
          </a:p>
          <a:p>
            <a:pPr eaLnBrk="1" hangingPunct="1"/>
            <a:r>
              <a:rPr lang="en-US" sz="900" dirty="0" smtClean="0"/>
              <a:t>James Smith		Deborah Kendrick</a:t>
            </a:r>
          </a:p>
          <a:p>
            <a:pPr eaLnBrk="1" hangingPunct="1"/>
            <a:r>
              <a:rPr lang="en-US" sz="900" dirty="0" smtClean="0"/>
              <a:t>Mary Knapp		Marlene Nevison</a:t>
            </a:r>
          </a:p>
          <a:p>
            <a:pPr eaLnBrk="1" hangingPunct="1"/>
            <a:r>
              <a:rPr lang="en-US" sz="900" dirty="0" smtClean="0"/>
              <a:t>Finesha Benjamin		Wanda Vargas</a:t>
            </a:r>
          </a:p>
          <a:p>
            <a:pPr eaLnBrk="1" hangingPunct="1"/>
            <a:r>
              <a:rPr lang="en-US" sz="900" dirty="0" smtClean="0"/>
              <a:t>Kathleen Giehl		Alicia Law</a:t>
            </a:r>
          </a:p>
          <a:p>
            <a:pPr eaLnBrk="1" hangingPunct="1"/>
            <a:r>
              <a:rPr lang="en-US" sz="900" dirty="0" smtClean="0"/>
              <a:t>Ivy Hicks-Ivey		Glenda Powell</a:t>
            </a:r>
          </a:p>
          <a:p>
            <a:pPr eaLnBrk="1" hangingPunct="1"/>
            <a:r>
              <a:rPr lang="en-US" sz="900" dirty="0" smtClean="0"/>
              <a:t>Lillian Ruiz		Ann Thompson</a:t>
            </a:r>
          </a:p>
          <a:p>
            <a:pPr eaLnBrk="1" hangingPunct="1"/>
            <a:r>
              <a:rPr lang="en-US" sz="900" dirty="0" smtClean="0"/>
              <a:t>Carmen Shepard</a:t>
            </a:r>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r>
              <a:rPr lang="en-US" sz="800" dirty="0" smtClean="0"/>
              <a:t>					</a:t>
            </a:r>
          </a:p>
          <a:p>
            <a:pPr eaLnBrk="1" hangingPunct="1"/>
            <a:r>
              <a:rPr lang="en-US" sz="1000" dirty="0" smtClean="0"/>
              <a:t>				</a:t>
            </a:r>
          </a:p>
          <a:p>
            <a:pPr eaLnBrk="1" hangingPunct="1"/>
            <a:endParaRPr lang="en-US" sz="1000" dirty="0" smtClean="0"/>
          </a:p>
          <a:p>
            <a:pPr eaLnBrk="1" hangingPunct="1"/>
            <a:r>
              <a:rPr lang="en-US" sz="800" dirty="0" smtClean="0"/>
              <a:t>                                                                                                                  </a:t>
            </a:r>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b="1" dirty="0" smtClean="0"/>
          </a:p>
          <a:p>
            <a:pPr eaLnBrk="1" hangingPunct="1"/>
            <a:endParaRPr lang="en-US" sz="2800" b="1" dirty="0" smtClean="0"/>
          </a:p>
        </p:txBody>
      </p:sp>
      <p:sp>
        <p:nvSpPr>
          <p:cNvPr id="22531" name="Rectangle 6"/>
          <p:cNvSpPr>
            <a:spLocks noGrp="1"/>
          </p:cNvSpPr>
          <p:nvPr>
            <p:ph type="body" sz="half" idx="4294967295"/>
          </p:nvPr>
        </p:nvSpPr>
        <p:spPr>
          <a:xfrm>
            <a:off x="3505200" y="1676399"/>
            <a:ext cx="3200400" cy="5791200"/>
          </a:xfrm>
          <a:solidFill>
            <a:schemeClr val="bg1"/>
          </a:solidFill>
          <a:ln w="57150">
            <a:solidFill>
              <a:schemeClr val="tx1"/>
            </a:solidFill>
          </a:ln>
        </p:spPr>
        <p:txBody>
          <a:bodyPr/>
          <a:lstStyle/>
          <a:p>
            <a:pPr>
              <a:buFont typeface="Arial" charset="0"/>
              <a:buNone/>
            </a:pPr>
            <a:r>
              <a:rPr lang="en-US" sz="1400" dirty="0" smtClean="0"/>
              <a:t>	</a:t>
            </a:r>
            <a:r>
              <a:rPr lang="en-US" sz="1400" dirty="0"/>
              <a:t> </a:t>
            </a:r>
            <a:r>
              <a:rPr lang="en-US" sz="1400" dirty="0" smtClean="0"/>
              <a:t>           </a:t>
            </a:r>
            <a:r>
              <a:rPr lang="en-US" sz="1600" dirty="0" smtClean="0"/>
              <a:t>APRIL 2012</a:t>
            </a:r>
          </a:p>
          <a:p>
            <a:pPr>
              <a:buFont typeface="Arial" charset="0"/>
              <a:buNone/>
            </a:pPr>
            <a:endParaRPr lang="en-US" sz="800" dirty="0" smtClean="0"/>
          </a:p>
          <a:p>
            <a:pPr>
              <a:buFont typeface="Arial" charset="0"/>
              <a:buNone/>
            </a:pPr>
            <a:r>
              <a:rPr lang="en-US" sz="900" dirty="0" smtClean="0"/>
              <a:t>Anthony Andrews		Tracy Cooper</a:t>
            </a:r>
          </a:p>
          <a:p>
            <a:pPr>
              <a:buFont typeface="Arial" charset="0"/>
              <a:buNone/>
            </a:pPr>
            <a:r>
              <a:rPr lang="en-US" sz="900" dirty="0" smtClean="0"/>
              <a:t>Gloria Cooper		Charmaine Dobbs-Geeter</a:t>
            </a:r>
          </a:p>
          <a:p>
            <a:pPr>
              <a:buFont typeface="Arial" charset="0"/>
              <a:buNone/>
            </a:pPr>
            <a:r>
              <a:rPr lang="en-US" sz="900" dirty="0" smtClean="0"/>
              <a:t>Andilene  Humprey		Deborah Lewis</a:t>
            </a:r>
          </a:p>
          <a:p>
            <a:pPr>
              <a:buFont typeface="Arial" charset="0"/>
              <a:buNone/>
            </a:pPr>
            <a:r>
              <a:rPr lang="en-US" sz="900" dirty="0" smtClean="0"/>
              <a:t>Adriene Murray		Charles Small</a:t>
            </a:r>
          </a:p>
          <a:p>
            <a:pPr>
              <a:buFont typeface="Arial" charset="0"/>
              <a:buNone/>
            </a:pPr>
            <a:r>
              <a:rPr lang="en-US" sz="900" dirty="0" smtClean="0"/>
              <a:t>Jessica McCarty		Mary Marianetti</a:t>
            </a:r>
          </a:p>
          <a:p>
            <a:pPr>
              <a:buFont typeface="Arial" charset="0"/>
              <a:buNone/>
            </a:pPr>
            <a:r>
              <a:rPr lang="en-US" sz="900" dirty="0" smtClean="0"/>
              <a:t>Mary Terry		Doris Osborne</a:t>
            </a:r>
          </a:p>
          <a:p>
            <a:pPr>
              <a:buFont typeface="Arial" charset="0"/>
              <a:buNone/>
            </a:pPr>
            <a:r>
              <a:rPr lang="en-US" sz="900" dirty="0" smtClean="0"/>
              <a:t>LeeAndrea Carlton		Addie Reaves</a:t>
            </a:r>
          </a:p>
          <a:p>
            <a:pPr>
              <a:buFont typeface="Arial" charset="0"/>
              <a:buNone/>
            </a:pPr>
            <a:r>
              <a:rPr lang="en-US" sz="900" dirty="0" smtClean="0"/>
              <a:t>Elba Sanchez		Migdalia Arroyo</a:t>
            </a:r>
          </a:p>
          <a:p>
            <a:pPr>
              <a:buFont typeface="Arial" charset="0"/>
              <a:buNone/>
            </a:pPr>
            <a:r>
              <a:rPr lang="en-US" sz="900" dirty="0" smtClean="0"/>
              <a:t>Sheila S. Anderson		Rosa Gosier</a:t>
            </a:r>
          </a:p>
          <a:p>
            <a:pPr>
              <a:buFont typeface="Arial" charset="0"/>
              <a:buNone/>
            </a:pPr>
            <a:r>
              <a:rPr lang="en-US" sz="900" dirty="0" smtClean="0"/>
              <a:t>Amanda Coleman		Solomon Muhammad</a:t>
            </a:r>
          </a:p>
          <a:p>
            <a:pPr>
              <a:buFont typeface="Arial" charset="0"/>
              <a:buNone/>
            </a:pPr>
            <a:r>
              <a:rPr lang="en-US" sz="900" dirty="0" smtClean="0"/>
              <a:t>Virginia Rivera		Shirley Rivera</a:t>
            </a:r>
          </a:p>
          <a:p>
            <a:pPr>
              <a:buFont typeface="Arial" charset="0"/>
              <a:buNone/>
            </a:pPr>
            <a:r>
              <a:rPr lang="en-US" sz="900" dirty="0" smtClean="0"/>
              <a:t>Stephanie Williams		Rosa Estrella</a:t>
            </a:r>
          </a:p>
          <a:p>
            <a:pPr>
              <a:buFont typeface="Arial" charset="0"/>
              <a:buNone/>
            </a:pPr>
            <a:r>
              <a:rPr lang="en-US" sz="900" dirty="0" smtClean="0"/>
              <a:t>Jewell Brown		Marion Hall</a:t>
            </a:r>
          </a:p>
          <a:p>
            <a:pPr>
              <a:buFont typeface="Arial" charset="0"/>
              <a:buNone/>
            </a:pPr>
            <a:r>
              <a:rPr lang="en-US" sz="900" dirty="0" smtClean="0"/>
              <a:t>James Tomkinson		Valerie Williams</a:t>
            </a:r>
          </a:p>
          <a:p>
            <a:pPr>
              <a:buFont typeface="Arial" charset="0"/>
              <a:buNone/>
            </a:pPr>
            <a:r>
              <a:rPr lang="en-US" sz="900" dirty="0" smtClean="0"/>
              <a:t>Lisa Adkins		Janet George</a:t>
            </a:r>
          </a:p>
          <a:p>
            <a:pPr>
              <a:buFont typeface="Arial" charset="0"/>
              <a:buNone/>
            </a:pPr>
            <a:r>
              <a:rPr lang="en-US" sz="900" dirty="0" smtClean="0"/>
              <a:t>Joseph Federico		Gary Wilson</a:t>
            </a:r>
          </a:p>
          <a:p>
            <a:pPr>
              <a:buFont typeface="Arial" charset="0"/>
              <a:buNone/>
            </a:pPr>
            <a:r>
              <a:rPr lang="en-US" sz="900" dirty="0" smtClean="0"/>
              <a:t>Abigail Rodriguez		Elsie Correa</a:t>
            </a:r>
          </a:p>
          <a:p>
            <a:pPr>
              <a:buFont typeface="Arial" charset="0"/>
              <a:buNone/>
            </a:pPr>
            <a:r>
              <a:rPr lang="en-US" sz="900" dirty="0" smtClean="0"/>
              <a:t>Violeta Velazquez		Johnnita Jackson</a:t>
            </a:r>
          </a:p>
          <a:p>
            <a:pPr>
              <a:buFont typeface="Arial" charset="0"/>
              <a:buNone/>
            </a:pPr>
            <a:r>
              <a:rPr lang="en-US" sz="900" dirty="0" smtClean="0"/>
              <a:t>Carmen Betancourt		Carmen Delgado</a:t>
            </a:r>
          </a:p>
          <a:p>
            <a:pPr>
              <a:buFont typeface="Arial" charset="0"/>
              <a:buNone/>
            </a:pPr>
            <a:r>
              <a:rPr lang="en-US" sz="900" dirty="0" smtClean="0"/>
              <a:t>Mary Ingrassia		Ollie Owten</a:t>
            </a:r>
          </a:p>
          <a:p>
            <a:pPr>
              <a:buFont typeface="Arial" charset="0"/>
              <a:buNone/>
            </a:pPr>
            <a:r>
              <a:rPr lang="en-US" sz="900" dirty="0" smtClean="0"/>
              <a:t>Mariano Velazquez		Angelina Rivera</a:t>
            </a:r>
          </a:p>
          <a:p>
            <a:pPr>
              <a:buFont typeface="Arial" charset="0"/>
              <a:buNone/>
            </a:pPr>
            <a:r>
              <a:rPr lang="en-US" sz="900" dirty="0" smtClean="0"/>
              <a:t>Patti DeCarlo		          </a:t>
            </a:r>
            <a:r>
              <a:rPr lang="en-US" sz="800" dirty="0" smtClean="0"/>
              <a:t>					</a:t>
            </a:r>
          </a:p>
          <a:p>
            <a:pPr>
              <a:lnSpc>
                <a:spcPct val="80000"/>
              </a:lnSpc>
              <a:buFont typeface="Arial" charset="0"/>
              <a:buNone/>
            </a:pPr>
            <a:endParaRPr lang="en-US" sz="400" dirty="0" smtClean="0"/>
          </a:p>
          <a:p>
            <a:pPr>
              <a:lnSpc>
                <a:spcPct val="80000"/>
              </a:lnSpc>
              <a:buFont typeface="Arial" charset="0"/>
              <a:buNone/>
            </a:pPr>
            <a:r>
              <a:rPr lang="en-US" sz="300" b="1" dirty="0" smtClean="0"/>
              <a:t>	                                                                 </a:t>
            </a:r>
          </a:p>
          <a:p>
            <a:pPr>
              <a:lnSpc>
                <a:spcPct val="80000"/>
              </a:lnSpc>
              <a:buFont typeface="Arial" charset="0"/>
              <a:buNone/>
            </a:pPr>
            <a:r>
              <a:rPr lang="en-US" sz="600" b="1" dirty="0" smtClean="0"/>
              <a:t>                </a:t>
            </a:r>
            <a:endParaRPr lang="en-US" sz="300" b="1" dirty="0" smtClean="0"/>
          </a:p>
          <a:p>
            <a:pPr algn="ctr">
              <a:lnSpc>
                <a:spcPct val="80000"/>
              </a:lnSpc>
              <a:buFont typeface="Arial" charset="0"/>
              <a:buNone/>
            </a:pPr>
            <a:endParaRPr lang="en-US" sz="600" b="1" dirty="0" smtClean="0"/>
          </a:p>
          <a:p>
            <a:pPr algn="ctr">
              <a:lnSpc>
                <a:spcPct val="80000"/>
              </a:lnSpc>
              <a:buFont typeface="Arial" charset="0"/>
              <a:buNone/>
            </a:pPr>
            <a:endParaRPr lang="en-US" sz="400" b="1" dirty="0" smtClean="0"/>
          </a:p>
          <a:p>
            <a:pPr algn="ctr">
              <a:lnSpc>
                <a:spcPct val="80000"/>
              </a:lnSpc>
              <a:buFont typeface="Arial" charset="0"/>
              <a:buNone/>
            </a:pPr>
            <a:endParaRPr lang="en-US" sz="200" b="1" dirty="0" smtClean="0"/>
          </a:p>
          <a:p>
            <a:pPr>
              <a:lnSpc>
                <a:spcPct val="80000"/>
              </a:lnSpc>
              <a:buFont typeface="Arial" charset="0"/>
              <a:buNone/>
            </a:pPr>
            <a:endParaRPr lang="en-US" sz="100" b="1" dirty="0" smtClean="0"/>
          </a:p>
          <a:p>
            <a:pPr>
              <a:lnSpc>
                <a:spcPct val="80000"/>
              </a:lnSpc>
              <a:buFont typeface="Arial" charset="0"/>
              <a:buNone/>
            </a:pPr>
            <a:endParaRPr lang="en-US" sz="5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r>
              <a:rPr lang="en-US" sz="100" dirty="0" smtClean="0"/>
              <a:t>		</a:t>
            </a:r>
          </a:p>
          <a:p>
            <a:pPr>
              <a:lnSpc>
                <a:spcPct val="80000"/>
              </a:lnSpc>
              <a:buFont typeface="Arial" charset="0"/>
              <a:buNone/>
            </a:pPr>
            <a:endParaRPr lang="en-US" sz="200" dirty="0" smtClean="0"/>
          </a:p>
          <a:p>
            <a:pPr>
              <a:lnSpc>
                <a:spcPct val="80000"/>
              </a:lnSpc>
              <a:buFont typeface="Arial" charset="0"/>
              <a:buNone/>
            </a:pPr>
            <a:endParaRPr lang="en-US" sz="100" dirty="0" smtClean="0"/>
          </a:p>
          <a:p>
            <a:pPr>
              <a:lnSpc>
                <a:spcPct val="80000"/>
              </a:lnSpc>
              <a:buFont typeface="Arial" charset="0"/>
              <a:buNone/>
            </a:pPr>
            <a:r>
              <a:rPr lang="en-US" sz="2800" b="1" dirty="0" smtClean="0"/>
              <a:t> </a:t>
            </a:r>
          </a:p>
          <a:p>
            <a:pPr>
              <a:lnSpc>
                <a:spcPct val="80000"/>
              </a:lnSpc>
              <a:buFont typeface="Arial" charset="0"/>
              <a:buNone/>
            </a:pPr>
            <a:r>
              <a:rPr lang="en-US" sz="2800" b="1" dirty="0" smtClean="0"/>
              <a:t>                                                                           </a:t>
            </a:r>
          </a:p>
          <a:p>
            <a:pPr lvl="2">
              <a:lnSpc>
                <a:spcPct val="80000"/>
              </a:lnSpc>
              <a:buFont typeface="Arial" charset="0"/>
              <a:buNone/>
            </a:pPr>
            <a:r>
              <a:rPr lang="en-US" sz="2000" b="1" dirty="0" smtClean="0"/>
              <a:t>                                                                           </a:t>
            </a:r>
          </a:p>
        </p:txBody>
      </p:sp>
      <p:pic>
        <p:nvPicPr>
          <p:cNvPr id="22532" name="Picture 3" descr="C:\Program Files\Microsoft Office\MEDIA\CAGCAT10\j0295241.gif"/>
          <p:cNvPicPr>
            <a:picLocks noChangeAspect="1" noChangeArrowheads="1" noCrop="1"/>
          </p:cNvPicPr>
          <p:nvPr/>
        </p:nvPicPr>
        <p:blipFill>
          <a:blip r:embed="rId3"/>
          <a:srcRect/>
          <a:stretch>
            <a:fillRect/>
          </a:stretch>
        </p:blipFill>
        <p:spPr bwMode="auto">
          <a:xfrm>
            <a:off x="0" y="609600"/>
            <a:ext cx="609600" cy="901700"/>
          </a:xfrm>
          <a:prstGeom prst="rect">
            <a:avLst/>
          </a:prstGeom>
          <a:noFill/>
          <a:ln w="9525">
            <a:noFill/>
            <a:miter lim="800000"/>
            <a:headEnd/>
            <a:tailEnd/>
          </a:ln>
        </p:spPr>
      </p:pic>
      <p:pic>
        <p:nvPicPr>
          <p:cNvPr id="22533" name="Picture 3" descr="C:\Program Files\Microsoft Office\MEDIA\CAGCAT10\j0295241.gif"/>
          <p:cNvPicPr>
            <a:picLocks noChangeAspect="1" noChangeArrowheads="1" noCrop="1"/>
          </p:cNvPicPr>
          <p:nvPr/>
        </p:nvPicPr>
        <p:blipFill>
          <a:blip r:embed="rId3"/>
          <a:srcRect/>
          <a:stretch>
            <a:fillRect/>
          </a:stretch>
        </p:blipFill>
        <p:spPr bwMode="auto">
          <a:xfrm>
            <a:off x="6096000" y="609600"/>
            <a:ext cx="609600" cy="898525"/>
          </a:xfrm>
          <a:prstGeom prst="rect">
            <a:avLst/>
          </a:prstGeom>
          <a:noFill/>
          <a:ln w="9525">
            <a:noFill/>
            <a:miter lim="800000"/>
            <a:headEnd/>
            <a:tailEnd/>
          </a:ln>
        </p:spPr>
      </p:pic>
      <p:pic>
        <p:nvPicPr>
          <p:cNvPr id="22534" name="Picture 9" descr="dglxasset[1]"/>
          <p:cNvPicPr>
            <a:picLocks noChangeAspect="1" noChangeArrowheads="1"/>
          </p:cNvPicPr>
          <p:nvPr/>
        </p:nvPicPr>
        <p:blipFill>
          <a:blip r:embed="rId4"/>
          <a:srcRect/>
          <a:stretch>
            <a:fillRect/>
          </a:stretch>
        </p:blipFill>
        <p:spPr bwMode="auto">
          <a:xfrm>
            <a:off x="990600" y="5876925"/>
            <a:ext cx="1824856" cy="1285875"/>
          </a:xfrm>
          <a:prstGeom prst="rect">
            <a:avLst/>
          </a:prstGeom>
          <a:noFill/>
          <a:ln w="9525">
            <a:noFill/>
            <a:miter lim="800000"/>
            <a:headEnd/>
            <a:tailEnd/>
          </a:ln>
        </p:spPr>
      </p:pic>
      <p:pic>
        <p:nvPicPr>
          <p:cNvPr id="22535" name="Picture 13" descr="dglxasset[1]"/>
          <p:cNvPicPr>
            <a:picLocks noChangeAspect="1" noChangeArrowheads="1"/>
          </p:cNvPicPr>
          <p:nvPr/>
        </p:nvPicPr>
        <p:blipFill>
          <a:blip r:embed="rId4"/>
          <a:srcRect/>
          <a:stretch>
            <a:fillRect/>
          </a:stretch>
        </p:blipFill>
        <p:spPr bwMode="auto">
          <a:xfrm>
            <a:off x="4347903" y="5791200"/>
            <a:ext cx="1748097" cy="1296888"/>
          </a:xfrm>
          <a:prstGeom prst="rect">
            <a:avLst/>
          </a:prstGeom>
          <a:noFill/>
          <a:ln w="9525">
            <a:noFill/>
            <a:miter lim="800000"/>
            <a:headEnd/>
            <a:tailEnd/>
          </a:ln>
        </p:spPr>
      </p:pic>
      <p:sp>
        <p:nvSpPr>
          <p:cNvPr id="22538" name="Line 17"/>
          <p:cNvSpPr>
            <a:spLocks noChangeShapeType="1"/>
          </p:cNvSpPr>
          <p:nvPr/>
        </p:nvSpPr>
        <p:spPr bwMode="auto">
          <a:xfrm>
            <a:off x="304800" y="7620000"/>
            <a:ext cx="2667000" cy="0"/>
          </a:xfrm>
          <a:prstGeom prst="line">
            <a:avLst/>
          </a:prstGeom>
          <a:noFill/>
          <a:ln w="9525">
            <a:solidFill>
              <a:schemeClr val="tx1"/>
            </a:solidFill>
            <a:round/>
            <a:headEnd/>
            <a:tailEnd/>
          </a:ln>
        </p:spPr>
        <p:txBody>
          <a:bodyPr/>
          <a:lstStyle/>
          <a:p>
            <a:endParaRPr lang="en-US" dirty="0"/>
          </a:p>
        </p:txBody>
      </p:sp>
      <p:sp>
        <p:nvSpPr>
          <p:cNvPr id="22539" name="Line 18"/>
          <p:cNvSpPr>
            <a:spLocks noChangeShapeType="1"/>
          </p:cNvSpPr>
          <p:nvPr/>
        </p:nvSpPr>
        <p:spPr bwMode="auto">
          <a:xfrm>
            <a:off x="2971800" y="7696200"/>
            <a:ext cx="0" cy="1219200"/>
          </a:xfrm>
          <a:prstGeom prst="line">
            <a:avLst/>
          </a:prstGeom>
          <a:noFill/>
          <a:ln w="9525">
            <a:solidFill>
              <a:schemeClr val="tx1"/>
            </a:solidFill>
            <a:round/>
            <a:headEnd/>
            <a:tailEnd/>
          </a:ln>
        </p:spPr>
        <p:txBody>
          <a:bodyPr/>
          <a:lstStyle/>
          <a:p>
            <a:endParaRPr lang="en-US" dirty="0"/>
          </a:p>
        </p:txBody>
      </p:sp>
      <p:sp>
        <p:nvSpPr>
          <p:cNvPr id="22540" name="Line 19"/>
          <p:cNvSpPr>
            <a:spLocks noChangeShapeType="1"/>
          </p:cNvSpPr>
          <p:nvPr/>
        </p:nvSpPr>
        <p:spPr bwMode="auto">
          <a:xfrm>
            <a:off x="304800" y="7620000"/>
            <a:ext cx="0" cy="1371600"/>
          </a:xfrm>
          <a:prstGeom prst="line">
            <a:avLst/>
          </a:prstGeom>
          <a:noFill/>
          <a:ln w="9525">
            <a:solidFill>
              <a:schemeClr val="tx1"/>
            </a:solidFill>
            <a:round/>
            <a:headEnd/>
            <a:tailEnd/>
          </a:ln>
        </p:spPr>
        <p:txBody>
          <a:bodyPr/>
          <a:lstStyle/>
          <a:p>
            <a:endParaRPr lang="en-US" dirty="0"/>
          </a:p>
        </p:txBody>
      </p:sp>
      <p:sp>
        <p:nvSpPr>
          <p:cNvPr id="22541" name="Line 20"/>
          <p:cNvSpPr>
            <a:spLocks noChangeShapeType="1"/>
          </p:cNvSpPr>
          <p:nvPr/>
        </p:nvSpPr>
        <p:spPr bwMode="auto">
          <a:xfrm>
            <a:off x="304800" y="8991600"/>
            <a:ext cx="2667000" cy="0"/>
          </a:xfrm>
          <a:prstGeom prst="line">
            <a:avLst/>
          </a:prstGeom>
          <a:noFill/>
          <a:ln w="9525">
            <a:solidFill>
              <a:schemeClr val="tx1"/>
            </a:solidFill>
            <a:round/>
            <a:headEnd/>
            <a:tailEnd/>
          </a:ln>
        </p:spPr>
        <p:txBody>
          <a:bodyPr/>
          <a:lstStyle/>
          <a:p>
            <a:endParaRPr lang="en-US" dirty="0"/>
          </a:p>
        </p:txBody>
      </p:sp>
      <p:sp>
        <p:nvSpPr>
          <p:cNvPr id="22542" name="Line 21"/>
          <p:cNvSpPr>
            <a:spLocks noChangeShapeType="1"/>
          </p:cNvSpPr>
          <p:nvPr/>
        </p:nvSpPr>
        <p:spPr bwMode="auto">
          <a:xfrm>
            <a:off x="2971800" y="7620000"/>
            <a:ext cx="0" cy="1371600"/>
          </a:xfrm>
          <a:prstGeom prst="line">
            <a:avLst/>
          </a:prstGeom>
          <a:noFill/>
          <a:ln w="9525">
            <a:solidFill>
              <a:schemeClr val="tx1"/>
            </a:solidFill>
            <a:round/>
            <a:headEnd/>
            <a:tailEnd/>
          </a:ln>
        </p:spPr>
        <p:txBody>
          <a:bodyPr/>
          <a:lstStyle/>
          <a:p>
            <a:endParaRPr lang="en-US" dirty="0"/>
          </a:p>
        </p:txBody>
      </p:sp>
      <p:sp>
        <p:nvSpPr>
          <p:cNvPr id="2" name="TextBox 1"/>
          <p:cNvSpPr txBox="1"/>
          <p:nvPr/>
        </p:nvSpPr>
        <p:spPr>
          <a:xfrm>
            <a:off x="304800" y="7620000"/>
            <a:ext cx="2667000" cy="1969770"/>
          </a:xfrm>
          <a:prstGeom prst="rect">
            <a:avLst/>
          </a:prstGeom>
          <a:noFill/>
        </p:spPr>
        <p:txBody>
          <a:bodyPr wrap="square" rtlCol="0">
            <a:spAutoFit/>
          </a:bodyPr>
          <a:lstStyle/>
          <a:p>
            <a:r>
              <a:rPr lang="en-US" sz="1200" b="1" dirty="0" smtClean="0"/>
              <a:t>Useful links to have--------</a:t>
            </a:r>
          </a:p>
          <a:p>
            <a:r>
              <a:rPr lang="en-US" dirty="0" smtClean="0">
                <a:hlinkClick r:id="rId5"/>
              </a:rPr>
              <a:t>www.educatorsEAP.com</a:t>
            </a:r>
            <a:endParaRPr lang="en-US" dirty="0" smtClean="0"/>
          </a:p>
          <a:p>
            <a:r>
              <a:rPr lang="en-US" dirty="0" smtClean="0"/>
              <a:t>You can take self-improvement classes</a:t>
            </a:r>
          </a:p>
          <a:p>
            <a:r>
              <a:rPr lang="en-US" u="sng" dirty="0" smtClean="0">
                <a:solidFill>
                  <a:srgbClr val="0070C0"/>
                </a:solidFill>
              </a:rPr>
              <a:t>www.myexcellusplan.com/rcsd</a:t>
            </a:r>
          </a:p>
          <a:p>
            <a:r>
              <a:rPr lang="en-US" dirty="0" smtClean="0"/>
              <a:t>Healthy Rewards program</a:t>
            </a:r>
          </a:p>
          <a:p>
            <a:r>
              <a:rPr lang="en-US" dirty="0" smtClean="0">
                <a:hlinkClick r:id="rId6"/>
              </a:rPr>
              <a:t>www.stopbullying.gov/</a:t>
            </a:r>
            <a:endParaRPr lang="en-US" dirty="0" smtClean="0"/>
          </a:p>
          <a:p>
            <a:r>
              <a:rPr lang="en-US" u="sng" dirty="0" smtClean="0">
                <a:solidFill>
                  <a:srgbClr val="0070C0"/>
                </a:solidFill>
              </a:rPr>
              <a:t>www.letsmove.gov/</a:t>
            </a:r>
          </a:p>
          <a:p>
            <a:endParaRPr lang="en-US" dirty="0" smtClean="0"/>
          </a:p>
          <a:p>
            <a:endParaRPr lang="en-US" dirty="0" smtClean="0"/>
          </a:p>
          <a:p>
            <a:endParaRPr lang="en-US" dirty="0"/>
          </a:p>
          <a:p>
            <a:endParaRPr lang="en-US" dirty="0" smtClean="0"/>
          </a:p>
          <a:p>
            <a:endParaRPr lang="en-US" dirty="0"/>
          </a:p>
        </p:txBody>
      </p:sp>
      <p:sp>
        <p:nvSpPr>
          <p:cNvPr id="3" name="TextBox 2"/>
          <p:cNvSpPr txBox="1"/>
          <p:nvPr/>
        </p:nvSpPr>
        <p:spPr>
          <a:xfrm>
            <a:off x="3505200" y="7573089"/>
            <a:ext cx="3200400" cy="1323439"/>
          </a:xfrm>
          <a:prstGeom prst="rect">
            <a:avLst/>
          </a:prstGeom>
          <a:noFill/>
        </p:spPr>
        <p:txBody>
          <a:bodyPr wrap="square" rtlCol="0">
            <a:spAutoFit/>
          </a:bodyPr>
          <a:lstStyle/>
          <a:p>
            <a:r>
              <a:rPr lang="en-US" b="1" dirty="0" smtClean="0">
                <a:solidFill>
                  <a:srgbClr val="FF0000"/>
                </a:solidFill>
              </a:rPr>
              <a:t>New York State Assessment Test Date</a:t>
            </a:r>
          </a:p>
          <a:p>
            <a:r>
              <a:rPr lang="en-US" b="1" dirty="0" smtClean="0"/>
              <a:t>June 9, 2012 Registration Deadline May 4, 2012</a:t>
            </a:r>
          </a:p>
          <a:p>
            <a:r>
              <a:rPr lang="en-US" b="1" dirty="0" smtClean="0"/>
              <a:t>Late Registration- May 18, 2012</a:t>
            </a:r>
          </a:p>
          <a:p>
            <a:r>
              <a:rPr lang="en-US" b="1" dirty="0" smtClean="0"/>
              <a:t>July 14, 2012- Registration Deadline June 8,2012</a:t>
            </a:r>
          </a:p>
          <a:p>
            <a:r>
              <a:rPr lang="en-US" b="1" dirty="0" smtClean="0"/>
              <a:t>Late Registration-June 22, 2012</a:t>
            </a:r>
          </a:p>
          <a:p>
            <a:endParaRPr lang="en-US" b="1" dirty="0"/>
          </a:p>
          <a:p>
            <a:r>
              <a:rPr lang="en-US" b="1" dirty="0" smtClean="0"/>
              <a:t>To register online: </a:t>
            </a:r>
            <a:r>
              <a:rPr lang="en-US" b="1" dirty="0" smtClean="0">
                <a:hlinkClick r:id="rId7"/>
              </a:rPr>
              <a:t>www.nystce.nesinc.com</a:t>
            </a:r>
            <a:endParaRPr lang="en-US" b="1" dirty="0" smtClean="0"/>
          </a:p>
          <a:p>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800100"/>
            <a:ext cx="58293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0" y="952500"/>
            <a:ext cx="58293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 y="1104900"/>
            <a:ext cx="58293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1446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6"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800100"/>
            <a:ext cx="58293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9569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10038</TotalTime>
  <Words>1819</Words>
  <Application>Microsoft Office PowerPoint</Application>
  <PresentationFormat>On-screen Show (4:3)</PresentationFormat>
  <Paragraphs>224</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R.A.P Connection  March/April.2012                   Volume 51  The Official Publication                                                                      Editor: Mary Lerkins</vt:lpstr>
      <vt:lpstr>PowerPoint Presentation</vt:lpstr>
      <vt:lpstr>PowerPoint Presentation</vt:lpstr>
      <vt:lpstr>                Happy Birthday from R.A.P!!                                                                         According to RAPS latest Information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R.A.P Connection September &amp; October 2010 Volume 34</dc:title>
  <dc:creator>Valued Acer Customer</dc:creator>
  <cp:lastModifiedBy> joanmes</cp:lastModifiedBy>
  <cp:revision>398</cp:revision>
  <cp:lastPrinted>2012-03-22T17:58:31Z</cp:lastPrinted>
  <dcterms:created xsi:type="dcterms:W3CDTF">2010-09-14T00:07:18Z</dcterms:created>
  <dcterms:modified xsi:type="dcterms:W3CDTF">2012-03-22T18:27:35Z</dcterms:modified>
</cp:coreProperties>
</file>