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56" r:id="rId2"/>
    <p:sldId id="264" r:id="rId3"/>
    <p:sldId id="257" r:id="rId4"/>
    <p:sldId id="263" r:id="rId5"/>
  </p:sldIdLst>
  <p:sldSz cx="6858000" cy="9144000" type="screen4x3"/>
  <p:notesSz cx="6858000" cy="9199563"/>
  <p:defaultTextStyle>
    <a:defPPr>
      <a:defRPr lang="en-US"/>
    </a:defPPr>
    <a:lvl1pPr algn="l" rtl="0" fontAlgn="base">
      <a:spcBef>
        <a:spcPct val="0"/>
      </a:spcBef>
      <a:spcAft>
        <a:spcPct val="0"/>
      </a:spcAft>
      <a:defRPr sz="1000" kern="1200">
        <a:solidFill>
          <a:schemeClr val="tx1"/>
        </a:solidFill>
        <a:latin typeface="Calibri" pitchFamily="34" charset="0"/>
        <a:ea typeface="+mn-ea"/>
        <a:cs typeface="+mn-cs"/>
      </a:defRPr>
    </a:lvl1pPr>
    <a:lvl2pPr marL="457200" algn="l" rtl="0" fontAlgn="base">
      <a:spcBef>
        <a:spcPct val="0"/>
      </a:spcBef>
      <a:spcAft>
        <a:spcPct val="0"/>
      </a:spcAft>
      <a:defRPr sz="1000" kern="1200">
        <a:solidFill>
          <a:schemeClr val="tx1"/>
        </a:solidFill>
        <a:latin typeface="Calibri" pitchFamily="34" charset="0"/>
        <a:ea typeface="+mn-ea"/>
        <a:cs typeface="+mn-cs"/>
      </a:defRPr>
    </a:lvl2pPr>
    <a:lvl3pPr marL="914400" algn="l" rtl="0" fontAlgn="base">
      <a:spcBef>
        <a:spcPct val="0"/>
      </a:spcBef>
      <a:spcAft>
        <a:spcPct val="0"/>
      </a:spcAft>
      <a:defRPr sz="1000" kern="1200">
        <a:solidFill>
          <a:schemeClr val="tx1"/>
        </a:solidFill>
        <a:latin typeface="Calibri" pitchFamily="34" charset="0"/>
        <a:ea typeface="+mn-ea"/>
        <a:cs typeface="+mn-cs"/>
      </a:defRPr>
    </a:lvl3pPr>
    <a:lvl4pPr marL="1371600" algn="l" rtl="0" fontAlgn="base">
      <a:spcBef>
        <a:spcPct val="0"/>
      </a:spcBef>
      <a:spcAft>
        <a:spcPct val="0"/>
      </a:spcAft>
      <a:defRPr sz="1000" kern="1200">
        <a:solidFill>
          <a:schemeClr val="tx1"/>
        </a:solidFill>
        <a:latin typeface="Calibri" pitchFamily="34" charset="0"/>
        <a:ea typeface="+mn-ea"/>
        <a:cs typeface="+mn-cs"/>
      </a:defRPr>
    </a:lvl4pPr>
    <a:lvl5pPr marL="1828800" algn="l" rtl="0" fontAlgn="base">
      <a:spcBef>
        <a:spcPct val="0"/>
      </a:spcBef>
      <a:spcAft>
        <a:spcPct val="0"/>
      </a:spcAft>
      <a:defRPr sz="1000" kern="1200">
        <a:solidFill>
          <a:schemeClr val="tx1"/>
        </a:solidFill>
        <a:latin typeface="Calibri" pitchFamily="34" charset="0"/>
        <a:ea typeface="+mn-ea"/>
        <a:cs typeface="+mn-cs"/>
      </a:defRPr>
    </a:lvl5pPr>
    <a:lvl6pPr marL="2286000" algn="l" defTabSz="914400" rtl="0" eaLnBrk="1" latinLnBrk="0" hangingPunct="1">
      <a:defRPr sz="1000" kern="1200">
        <a:solidFill>
          <a:schemeClr val="tx1"/>
        </a:solidFill>
        <a:latin typeface="Calibri" pitchFamily="34" charset="0"/>
        <a:ea typeface="+mn-ea"/>
        <a:cs typeface="+mn-cs"/>
      </a:defRPr>
    </a:lvl6pPr>
    <a:lvl7pPr marL="2743200" algn="l" defTabSz="914400" rtl="0" eaLnBrk="1" latinLnBrk="0" hangingPunct="1">
      <a:defRPr sz="1000" kern="1200">
        <a:solidFill>
          <a:schemeClr val="tx1"/>
        </a:solidFill>
        <a:latin typeface="Calibri" pitchFamily="34" charset="0"/>
        <a:ea typeface="+mn-ea"/>
        <a:cs typeface="+mn-cs"/>
      </a:defRPr>
    </a:lvl7pPr>
    <a:lvl8pPr marL="3200400" algn="l" defTabSz="914400" rtl="0" eaLnBrk="1" latinLnBrk="0" hangingPunct="1">
      <a:defRPr sz="1000" kern="1200">
        <a:solidFill>
          <a:schemeClr val="tx1"/>
        </a:solidFill>
        <a:latin typeface="Calibri" pitchFamily="34" charset="0"/>
        <a:ea typeface="+mn-ea"/>
        <a:cs typeface="+mn-cs"/>
      </a:defRPr>
    </a:lvl8pPr>
    <a:lvl9pPr marL="3657600" algn="l" defTabSz="914400" rtl="0" eaLnBrk="1" latinLnBrk="0" hangingPunct="1">
      <a:defRPr sz="1000"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2A01BF"/>
    <a:srgbClr val="FFFFCC"/>
    <a:srgbClr val="FF9966"/>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8850" autoAdjust="0"/>
    <p:restoredTop sz="94660" autoAdjust="0"/>
  </p:normalViewPr>
  <p:slideViewPr>
    <p:cSldViewPr>
      <p:cViewPr>
        <p:scale>
          <a:sx n="100" d="100"/>
          <a:sy n="100" d="100"/>
        </p:scale>
        <p:origin x="-174" y="-72"/>
      </p:cViewPr>
      <p:guideLst>
        <p:guide orient="horz" pos="2880"/>
        <p:guide pos="2160"/>
      </p:guideLst>
    </p:cSldViewPr>
  </p:slideViewPr>
  <p:outlineViewPr>
    <p:cViewPr>
      <p:scale>
        <a:sx n="33" d="100"/>
        <a:sy n="33" d="100"/>
      </p:scale>
      <p:origin x="0" y="7062"/>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2"/>
            <a:ext cx="2971800" cy="460375"/>
          </a:xfrm>
          <a:prstGeom prst="rect">
            <a:avLst/>
          </a:prstGeom>
          <a:noFill/>
          <a:ln w="9525">
            <a:noFill/>
            <a:miter lim="800000"/>
            <a:headEnd/>
            <a:tailEnd/>
          </a:ln>
        </p:spPr>
        <p:txBody>
          <a:bodyPr vert="horz" wrap="square" lIns="91407" tIns="45704" rIns="91407" bIns="45704" numCol="1" anchor="t" anchorCtr="0" compatLnSpc="1">
            <a:prstTxWarp prst="textNoShape">
              <a:avLst/>
            </a:prstTxWarp>
          </a:bodyPr>
          <a:lstStyle>
            <a:lvl1pPr>
              <a:defRPr sz="1200">
                <a:latin typeface="Arial" charset="0"/>
              </a:defRPr>
            </a:lvl1pPr>
          </a:lstStyle>
          <a:p>
            <a:pPr>
              <a:defRPr/>
            </a:pPr>
            <a:endParaRPr lang="en-US" dirty="0"/>
          </a:p>
        </p:txBody>
      </p:sp>
      <p:sp>
        <p:nvSpPr>
          <p:cNvPr id="20483" name="Rectangle 3"/>
          <p:cNvSpPr>
            <a:spLocks noGrp="1" noChangeArrowheads="1"/>
          </p:cNvSpPr>
          <p:nvPr>
            <p:ph type="dt" sz="quarter" idx="1"/>
          </p:nvPr>
        </p:nvSpPr>
        <p:spPr bwMode="auto">
          <a:xfrm>
            <a:off x="3884613" y="2"/>
            <a:ext cx="2971800" cy="460375"/>
          </a:xfrm>
          <a:prstGeom prst="rect">
            <a:avLst/>
          </a:prstGeom>
          <a:noFill/>
          <a:ln w="9525">
            <a:noFill/>
            <a:miter lim="800000"/>
            <a:headEnd/>
            <a:tailEnd/>
          </a:ln>
        </p:spPr>
        <p:txBody>
          <a:bodyPr vert="horz" wrap="square" lIns="91407" tIns="45704" rIns="91407" bIns="45704" numCol="1" anchor="t" anchorCtr="0" compatLnSpc="1">
            <a:prstTxWarp prst="textNoShape">
              <a:avLst/>
            </a:prstTxWarp>
          </a:bodyPr>
          <a:lstStyle>
            <a:lvl1pPr algn="r">
              <a:defRPr sz="1200">
                <a:latin typeface="Arial" charset="0"/>
              </a:defRPr>
            </a:lvl1pPr>
          </a:lstStyle>
          <a:p>
            <a:pPr>
              <a:defRPr/>
            </a:pPr>
            <a:fld id="{C3A39361-D573-45EA-9090-8C86F729884B}" type="datetimeFigureOut">
              <a:rPr lang="en-US"/>
              <a:pPr>
                <a:defRPr/>
              </a:pPr>
              <a:t>3/1/2012</a:t>
            </a:fld>
            <a:endParaRPr lang="en-US" dirty="0"/>
          </a:p>
        </p:txBody>
      </p:sp>
      <p:sp>
        <p:nvSpPr>
          <p:cNvPr id="20484" name="Rectangle 4"/>
          <p:cNvSpPr>
            <a:spLocks noGrp="1" noChangeArrowheads="1"/>
          </p:cNvSpPr>
          <p:nvPr>
            <p:ph type="ftr" sz="quarter" idx="2"/>
          </p:nvPr>
        </p:nvSpPr>
        <p:spPr bwMode="auto">
          <a:xfrm>
            <a:off x="0" y="8737602"/>
            <a:ext cx="2971800" cy="460375"/>
          </a:xfrm>
          <a:prstGeom prst="rect">
            <a:avLst/>
          </a:prstGeom>
          <a:noFill/>
          <a:ln w="9525">
            <a:noFill/>
            <a:miter lim="800000"/>
            <a:headEnd/>
            <a:tailEnd/>
          </a:ln>
        </p:spPr>
        <p:txBody>
          <a:bodyPr vert="horz" wrap="square" lIns="91407" tIns="45704" rIns="91407" bIns="45704" numCol="1" anchor="b" anchorCtr="0" compatLnSpc="1">
            <a:prstTxWarp prst="textNoShape">
              <a:avLst/>
            </a:prstTxWarp>
          </a:bodyPr>
          <a:lstStyle>
            <a:lvl1pPr>
              <a:defRPr sz="1200">
                <a:latin typeface="Arial" charset="0"/>
              </a:defRPr>
            </a:lvl1pPr>
          </a:lstStyle>
          <a:p>
            <a:pPr>
              <a:defRPr/>
            </a:pPr>
            <a:endParaRPr lang="en-US" dirty="0"/>
          </a:p>
        </p:txBody>
      </p:sp>
      <p:sp>
        <p:nvSpPr>
          <p:cNvPr id="20485" name="Rectangle 5"/>
          <p:cNvSpPr>
            <a:spLocks noGrp="1" noChangeArrowheads="1"/>
          </p:cNvSpPr>
          <p:nvPr>
            <p:ph type="sldNum" sz="quarter" idx="3"/>
          </p:nvPr>
        </p:nvSpPr>
        <p:spPr bwMode="auto">
          <a:xfrm>
            <a:off x="3884613" y="8737602"/>
            <a:ext cx="2971800" cy="460375"/>
          </a:xfrm>
          <a:prstGeom prst="rect">
            <a:avLst/>
          </a:prstGeom>
          <a:noFill/>
          <a:ln w="9525">
            <a:noFill/>
            <a:miter lim="800000"/>
            <a:headEnd/>
            <a:tailEnd/>
          </a:ln>
        </p:spPr>
        <p:txBody>
          <a:bodyPr vert="horz" wrap="square" lIns="91407" tIns="45704" rIns="91407" bIns="45704" numCol="1" anchor="b" anchorCtr="0" compatLnSpc="1">
            <a:prstTxWarp prst="textNoShape">
              <a:avLst/>
            </a:prstTxWarp>
          </a:bodyPr>
          <a:lstStyle>
            <a:lvl1pPr algn="r">
              <a:defRPr sz="1200">
                <a:latin typeface="Arial" charset="0"/>
              </a:defRPr>
            </a:lvl1pPr>
          </a:lstStyle>
          <a:p>
            <a:pPr>
              <a:defRPr/>
            </a:pPr>
            <a:fld id="{8AA83B7E-7C02-49DF-BA32-DD620BF29EFC}" type="slidenum">
              <a:rPr lang="en-US"/>
              <a:pPr>
                <a:defRPr/>
              </a:pPr>
              <a:t>‹#›</a:t>
            </a:fld>
            <a:endParaRPr lang="en-US" dirty="0"/>
          </a:p>
        </p:txBody>
      </p:sp>
    </p:spTree>
    <p:extLst>
      <p:ext uri="{BB962C8B-B14F-4D97-AF65-F5344CB8AC3E}">
        <p14:creationId xmlns:p14="http://schemas.microsoft.com/office/powerpoint/2010/main" val="1804357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2"/>
            <a:ext cx="2971800" cy="460375"/>
          </a:xfrm>
          <a:prstGeom prst="rect">
            <a:avLst/>
          </a:prstGeom>
          <a:noFill/>
          <a:ln w="9525">
            <a:noFill/>
            <a:miter lim="800000"/>
            <a:headEnd/>
            <a:tailEnd/>
          </a:ln>
        </p:spPr>
        <p:txBody>
          <a:bodyPr vert="horz" wrap="square" lIns="91407" tIns="45704" rIns="91407" bIns="45704" numCol="1" anchor="t" anchorCtr="0" compatLnSpc="1">
            <a:prstTxWarp prst="textNoShape">
              <a:avLst/>
            </a:prstTxWarp>
          </a:bodyPr>
          <a:lstStyle>
            <a:lvl1pPr>
              <a:defRPr sz="1200"/>
            </a:lvl1pPr>
          </a:lstStyle>
          <a:p>
            <a:pPr>
              <a:defRPr/>
            </a:pPr>
            <a:endParaRPr lang="en-US" dirty="0"/>
          </a:p>
        </p:txBody>
      </p:sp>
      <p:sp>
        <p:nvSpPr>
          <p:cNvPr id="16387" name="Rectangle 3"/>
          <p:cNvSpPr>
            <a:spLocks noGrp="1" noChangeArrowheads="1"/>
          </p:cNvSpPr>
          <p:nvPr>
            <p:ph type="dt" idx="1"/>
          </p:nvPr>
        </p:nvSpPr>
        <p:spPr bwMode="auto">
          <a:xfrm>
            <a:off x="3884613" y="2"/>
            <a:ext cx="2971800" cy="460375"/>
          </a:xfrm>
          <a:prstGeom prst="rect">
            <a:avLst/>
          </a:prstGeom>
          <a:noFill/>
          <a:ln w="9525">
            <a:noFill/>
            <a:miter lim="800000"/>
            <a:headEnd/>
            <a:tailEnd/>
          </a:ln>
        </p:spPr>
        <p:txBody>
          <a:bodyPr vert="horz" wrap="square" lIns="91407" tIns="45704" rIns="91407" bIns="45704" numCol="1" anchor="t" anchorCtr="0" compatLnSpc="1">
            <a:prstTxWarp prst="textNoShape">
              <a:avLst/>
            </a:prstTxWarp>
          </a:bodyPr>
          <a:lstStyle>
            <a:lvl1pPr algn="r">
              <a:defRPr sz="1200"/>
            </a:lvl1pPr>
          </a:lstStyle>
          <a:p>
            <a:pPr>
              <a:defRPr/>
            </a:pPr>
            <a:fld id="{5DC6464B-1F08-4B4F-9AA7-05544C1D90CF}" type="datetimeFigureOut">
              <a:rPr lang="en-US"/>
              <a:pPr>
                <a:defRPr/>
              </a:pPr>
              <a:t>3/1/2012</a:t>
            </a:fld>
            <a:endParaRPr lang="en-US" dirty="0"/>
          </a:p>
        </p:txBody>
      </p:sp>
      <p:sp>
        <p:nvSpPr>
          <p:cNvPr id="13316" name="Rectangle 4"/>
          <p:cNvSpPr>
            <a:spLocks noGrp="1" noRot="1" noChangeAspect="1" noChangeArrowheads="1" noTextEdit="1"/>
          </p:cNvSpPr>
          <p:nvPr>
            <p:ph type="sldImg" idx="2"/>
          </p:nvPr>
        </p:nvSpPr>
        <p:spPr bwMode="auto">
          <a:xfrm>
            <a:off x="2136775" y="690563"/>
            <a:ext cx="2584450" cy="3449637"/>
          </a:xfrm>
          <a:prstGeom prst="rect">
            <a:avLst/>
          </a:prstGeom>
          <a:noFill/>
          <a:ln w="9525">
            <a:solidFill>
              <a:srgbClr val="000000"/>
            </a:solidFill>
            <a:miter lim="800000"/>
            <a:headEnd/>
            <a:tailEnd/>
          </a:ln>
        </p:spPr>
      </p:sp>
      <p:sp>
        <p:nvSpPr>
          <p:cNvPr id="16389" name="Rectangle 5"/>
          <p:cNvSpPr>
            <a:spLocks noGrp="1" noChangeArrowheads="1"/>
          </p:cNvSpPr>
          <p:nvPr>
            <p:ph type="body" sz="quarter" idx="3"/>
          </p:nvPr>
        </p:nvSpPr>
        <p:spPr bwMode="auto">
          <a:xfrm>
            <a:off x="685800" y="4370388"/>
            <a:ext cx="5486400" cy="4138612"/>
          </a:xfrm>
          <a:prstGeom prst="rect">
            <a:avLst/>
          </a:prstGeom>
          <a:noFill/>
          <a:ln w="9525">
            <a:noFill/>
            <a:miter lim="800000"/>
            <a:headEnd/>
            <a:tailEnd/>
          </a:ln>
        </p:spPr>
        <p:txBody>
          <a:bodyPr vert="horz" wrap="square" lIns="91407" tIns="45704" rIns="91407" bIns="4570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6390" name="Rectangle 6"/>
          <p:cNvSpPr>
            <a:spLocks noGrp="1" noChangeArrowheads="1"/>
          </p:cNvSpPr>
          <p:nvPr>
            <p:ph type="ftr" sz="quarter" idx="4"/>
          </p:nvPr>
        </p:nvSpPr>
        <p:spPr bwMode="auto">
          <a:xfrm>
            <a:off x="0" y="8737602"/>
            <a:ext cx="2971800" cy="460375"/>
          </a:xfrm>
          <a:prstGeom prst="rect">
            <a:avLst/>
          </a:prstGeom>
          <a:noFill/>
          <a:ln w="9525">
            <a:noFill/>
            <a:miter lim="800000"/>
            <a:headEnd/>
            <a:tailEnd/>
          </a:ln>
        </p:spPr>
        <p:txBody>
          <a:bodyPr vert="horz" wrap="square" lIns="91407" tIns="45704" rIns="91407" bIns="45704" numCol="1" anchor="b" anchorCtr="0" compatLnSpc="1">
            <a:prstTxWarp prst="textNoShape">
              <a:avLst/>
            </a:prstTxWarp>
          </a:bodyPr>
          <a:lstStyle>
            <a:lvl1pPr>
              <a:defRPr sz="1200"/>
            </a:lvl1pPr>
          </a:lstStyle>
          <a:p>
            <a:pPr>
              <a:defRPr/>
            </a:pPr>
            <a:endParaRPr lang="en-US" dirty="0"/>
          </a:p>
        </p:txBody>
      </p:sp>
      <p:sp>
        <p:nvSpPr>
          <p:cNvPr id="16391" name="Rectangle 7"/>
          <p:cNvSpPr>
            <a:spLocks noGrp="1" noChangeArrowheads="1"/>
          </p:cNvSpPr>
          <p:nvPr>
            <p:ph type="sldNum" sz="quarter" idx="5"/>
          </p:nvPr>
        </p:nvSpPr>
        <p:spPr bwMode="auto">
          <a:xfrm>
            <a:off x="3884613" y="8737602"/>
            <a:ext cx="2971800" cy="460375"/>
          </a:xfrm>
          <a:prstGeom prst="rect">
            <a:avLst/>
          </a:prstGeom>
          <a:noFill/>
          <a:ln w="9525">
            <a:noFill/>
            <a:miter lim="800000"/>
            <a:headEnd/>
            <a:tailEnd/>
          </a:ln>
        </p:spPr>
        <p:txBody>
          <a:bodyPr vert="horz" wrap="square" lIns="91407" tIns="45704" rIns="91407" bIns="45704" numCol="1" anchor="b" anchorCtr="0" compatLnSpc="1">
            <a:prstTxWarp prst="textNoShape">
              <a:avLst/>
            </a:prstTxWarp>
          </a:bodyPr>
          <a:lstStyle>
            <a:lvl1pPr algn="r">
              <a:defRPr sz="1200"/>
            </a:lvl1pPr>
          </a:lstStyle>
          <a:p>
            <a:pPr>
              <a:defRPr/>
            </a:pPr>
            <a:fld id="{909BD131-D7D4-4543-B169-6430F3730B14}" type="slidenum">
              <a:rPr lang="en-US"/>
              <a:pPr>
                <a:defRPr/>
              </a:pPr>
              <a:t>‹#›</a:t>
            </a:fld>
            <a:endParaRPr lang="en-US" dirty="0"/>
          </a:p>
        </p:txBody>
      </p:sp>
    </p:spTree>
    <p:extLst>
      <p:ext uri="{BB962C8B-B14F-4D97-AF65-F5344CB8AC3E}">
        <p14:creationId xmlns:p14="http://schemas.microsoft.com/office/powerpoint/2010/main" val="28584582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spect="1" noChangeArrowheads="1" noTextEdit="1"/>
          </p:cNvSpPr>
          <p:nvPr>
            <p:ph type="sldImg"/>
          </p:nvPr>
        </p:nvSpPr>
        <p:spPr>
          <a:ln/>
        </p:spPr>
      </p:sp>
      <p:sp>
        <p:nvSpPr>
          <p:cNvPr id="1741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09BD131-D7D4-4543-B169-6430F3730B14}" type="slidenum">
              <a:rPr lang="en-US" smtClean="0"/>
              <a:pPr>
                <a:defRPr/>
              </a:pPr>
              <a:t>2</a:t>
            </a:fld>
            <a:endParaRPr lang="en-US" dirty="0"/>
          </a:p>
        </p:txBody>
      </p:sp>
    </p:spTree>
    <p:extLst>
      <p:ext uri="{BB962C8B-B14F-4D97-AF65-F5344CB8AC3E}">
        <p14:creationId xmlns:p14="http://schemas.microsoft.com/office/powerpoint/2010/main" val="24156068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909BD131-D7D4-4543-B169-6430F3730B14}" type="slidenum">
              <a:rPr lang="en-US" smtClean="0"/>
              <a:pPr>
                <a:defRPr/>
              </a:pPr>
              <a:t>4</a:t>
            </a:fld>
            <a:endParaRPr lang="en-US" dirty="0"/>
          </a:p>
        </p:txBody>
      </p:sp>
    </p:spTree>
    <p:extLst>
      <p:ext uri="{BB962C8B-B14F-4D97-AF65-F5344CB8AC3E}">
        <p14:creationId xmlns:p14="http://schemas.microsoft.com/office/powerpoint/2010/main" val="1631438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8F4E30CD-2391-4724-AE52-CF4E9C3E82C1}" type="datetimeFigureOut">
              <a:rPr lang="en-US"/>
              <a:pPr>
                <a:defRPr/>
              </a:pPr>
              <a:t>3/1/2012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F03F147D-639D-4E60-823F-2D2BE310184C}"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E490D14-082D-407D-A7FA-F9B36563740B}" type="datetimeFigureOut">
              <a:rPr lang="en-US"/>
              <a:pPr>
                <a:defRPr/>
              </a:pPr>
              <a:t>3/1/2012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32C8880-76E8-45AA-9AF3-99ADCBFF0BAE}"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F7F7C94-B143-47AB-9104-A1B017D683A8}" type="datetimeFigureOut">
              <a:rPr lang="en-US"/>
              <a:pPr>
                <a:defRPr/>
              </a:pPr>
              <a:t>3/1/2012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4413C5D-891C-4873-9A84-34F0911298E4}"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10092F3-8CAA-472A-A8F7-F8BF7F6E381B}" type="datetimeFigureOut">
              <a:rPr lang="en-US"/>
              <a:pPr>
                <a:defRPr/>
              </a:pPr>
              <a:t>3/1/2012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77DC6C8-DE8D-4371-8ABC-C6AA1B8250CA}"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4362369-82D7-4594-9B99-839F90B0BA1B}" type="datetimeFigureOut">
              <a:rPr lang="en-US"/>
              <a:pPr>
                <a:defRPr/>
              </a:pPr>
              <a:t>3/1/2012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48EE993-0615-418A-8878-5F138A0BC3ED}"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2E908F7-6EEB-49BA-B4DC-D08ACFC09062}" type="datetimeFigureOut">
              <a:rPr lang="en-US"/>
              <a:pPr>
                <a:defRPr/>
              </a:pPr>
              <a:t>3/1/2012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DA522DA6-AD93-40E2-BE88-E53462631A9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4CD7DBD-C2B4-4C79-B9A7-A2A21B9CF496}" type="datetimeFigureOut">
              <a:rPr lang="en-US"/>
              <a:pPr>
                <a:defRPr/>
              </a:pPr>
              <a:t>3/1/2012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478BE382-5897-4EA3-8C15-82B0C88D9C6E}"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C1863C1-D1CC-45E1-AA54-4457AFCB58C0}" type="datetimeFigureOut">
              <a:rPr lang="en-US"/>
              <a:pPr>
                <a:defRPr/>
              </a:pPr>
              <a:t>3/1/2012</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D2AD230A-9B65-4811-81ED-F0D62E19BED8}"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F7407F1-453B-4EC8-B948-5DD144E7BBC4}" type="datetimeFigureOut">
              <a:rPr lang="en-US"/>
              <a:pPr>
                <a:defRPr/>
              </a:pPr>
              <a:t>3/1/2012</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29A04F61-E739-4118-A3F3-0F97660E6ED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7FE9551-CB43-4EB8-9BC3-9EC59A586682}" type="datetimeFigureOut">
              <a:rPr lang="en-US"/>
              <a:pPr>
                <a:defRPr/>
              </a:pPr>
              <a:t>3/1/2012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A484FA3B-3298-41C5-8B10-974BE509C38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4D4856C-49EE-4571-817D-278AC603FD99}" type="datetimeFigureOut">
              <a:rPr lang="en-US"/>
              <a:pPr>
                <a:defRPr/>
              </a:pPr>
              <a:t>3/1/2012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C13B3D43-D440-48A7-AEE6-20C4B0D140B4}"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42900" y="366713"/>
            <a:ext cx="6172200" cy="1524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342900" y="2133600"/>
            <a:ext cx="6172200" cy="6034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fontAlgn="auto">
              <a:spcBef>
                <a:spcPts val="0"/>
              </a:spcBef>
              <a:spcAft>
                <a:spcPts val="0"/>
              </a:spcAft>
              <a:defRPr sz="1200" b="0">
                <a:solidFill>
                  <a:schemeClr val="tx1">
                    <a:tint val="75000"/>
                  </a:schemeClr>
                </a:solidFill>
                <a:latin typeface="+mn-lt"/>
              </a:defRPr>
            </a:lvl1pPr>
          </a:lstStyle>
          <a:p>
            <a:pPr>
              <a:defRPr/>
            </a:pPr>
            <a:fld id="{8691AE8F-3697-41DD-B4EE-2C78EB45A360}" type="datetimeFigureOut">
              <a:rPr lang="en-US"/>
              <a:pPr>
                <a:defRPr/>
              </a:pPr>
              <a:t>3/1/2012</a:t>
            </a:fld>
            <a:endParaRPr lang="en-US" dirty="0"/>
          </a:p>
        </p:txBody>
      </p:sp>
      <p:sp>
        <p:nvSpPr>
          <p:cNvPr id="5" name="Footer Placeholder 4"/>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fontAlgn="auto">
              <a:spcBef>
                <a:spcPts val="0"/>
              </a:spcBef>
              <a:spcAft>
                <a:spcPts val="0"/>
              </a:spcAft>
              <a:defRPr sz="1200" b="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4914900" y="8475663"/>
            <a:ext cx="1600200" cy="485775"/>
          </a:xfrm>
          <a:prstGeom prst="rect">
            <a:avLst/>
          </a:prstGeom>
        </p:spPr>
        <p:txBody>
          <a:bodyPr vert="horz" lIns="91440" tIns="45720" rIns="91440" bIns="45720" rtlCol="0" anchor="ctr"/>
          <a:lstStyle>
            <a:lvl1pPr algn="r" fontAlgn="auto">
              <a:spcBef>
                <a:spcPts val="0"/>
              </a:spcBef>
              <a:spcAft>
                <a:spcPts val="0"/>
              </a:spcAft>
              <a:defRPr sz="1200" b="0">
                <a:solidFill>
                  <a:schemeClr val="tx1">
                    <a:tint val="75000"/>
                  </a:schemeClr>
                </a:solidFill>
                <a:latin typeface="+mn-lt"/>
              </a:defRPr>
            </a:lvl1pPr>
          </a:lstStyle>
          <a:p>
            <a:pPr>
              <a:defRPr/>
            </a:pPr>
            <a:fld id="{F5FB8EA2-354F-476A-A9F9-4E26CA37EC56}"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3.wmf"/><Relationship Id="rId4" Type="http://schemas.openxmlformats.org/officeDocument/2006/relationships/image" Target="../media/image2.wmf"/></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7" Type="http://schemas.openxmlformats.org/officeDocument/2006/relationships/image" Target="../media/image8.wmf"/><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wmf"/><Relationship Id="rId4" Type="http://schemas.openxmlformats.org/officeDocument/2006/relationships/image" Target="../media/image5.wmf"/></Relationships>
</file>

<file path=ppt/slides/_rels/slide3.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3.xml"/><Relationship Id="rId1" Type="http://schemas.openxmlformats.org/officeDocument/2006/relationships/slideLayout" Target="../slideLayouts/slideLayout8.xml"/><Relationship Id="rId5" Type="http://schemas.openxmlformats.org/officeDocument/2006/relationships/image" Target="../media/image11.gif"/><Relationship Id="rId4" Type="http://schemas.openxmlformats.org/officeDocument/2006/relationships/image" Target="../media/image10.wmf"/></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4" name="Title 5"/>
          <p:cNvSpPr>
            <a:spLocks noGrp="1"/>
          </p:cNvSpPr>
          <p:nvPr>
            <p:ph type="title"/>
          </p:nvPr>
        </p:nvSpPr>
        <p:spPr>
          <a:xfrm>
            <a:off x="0" y="366713"/>
            <a:ext cx="6858000" cy="1690687"/>
          </a:xfrm>
          <a:solidFill>
            <a:schemeClr val="bg1"/>
          </a:solidFill>
          <a:ln w="76200">
            <a:solidFill>
              <a:schemeClr val="tx1"/>
            </a:solidFill>
          </a:ln>
        </p:spPr>
        <p:txBody>
          <a:bodyPr/>
          <a:lstStyle/>
          <a:p>
            <a:pPr algn="l" eaLnBrk="1" hangingPunct="1"/>
            <a:r>
              <a:rPr lang="en-US" sz="4000" dirty="0" smtClean="0">
                <a:solidFill>
                  <a:srgbClr val="FF0000"/>
                </a:solidFill>
              </a:rPr>
              <a:t>The R.A.P Connection </a:t>
            </a:r>
            <a:br>
              <a:rPr lang="en-US" sz="4000" dirty="0" smtClean="0">
                <a:solidFill>
                  <a:srgbClr val="FF0000"/>
                </a:solidFill>
              </a:rPr>
            </a:br>
            <a:r>
              <a:rPr lang="en-US" sz="2400" dirty="0" smtClean="0"/>
              <a:t>JAN./FEB</a:t>
            </a:r>
            <a:r>
              <a:rPr lang="en-US" sz="3200" dirty="0" smtClean="0"/>
              <a:t>. </a:t>
            </a:r>
            <a:r>
              <a:rPr lang="en-US" sz="2400" dirty="0" smtClean="0"/>
              <a:t>2012</a:t>
            </a:r>
            <a:r>
              <a:rPr lang="en-US" sz="3200" dirty="0" smtClean="0"/>
              <a:t>          </a:t>
            </a:r>
            <a:r>
              <a:rPr lang="en-US" sz="2400" dirty="0" smtClean="0"/>
              <a:t>        Volume 49</a:t>
            </a:r>
            <a:r>
              <a:rPr lang="en-US" sz="1600" dirty="0" smtClean="0">
                <a:solidFill>
                  <a:srgbClr val="0D0D0D"/>
                </a:solidFill>
              </a:rPr>
              <a:t/>
            </a:r>
            <a:br>
              <a:rPr lang="en-US" sz="1600" dirty="0" smtClean="0">
                <a:solidFill>
                  <a:srgbClr val="0D0D0D"/>
                </a:solidFill>
              </a:rPr>
            </a:br>
            <a:r>
              <a:rPr lang="en-US" sz="1600" dirty="0" smtClean="0">
                <a:solidFill>
                  <a:srgbClr val="0D0D0D"/>
                </a:solidFill>
              </a:rPr>
              <a:t/>
            </a:r>
            <a:br>
              <a:rPr lang="en-US" sz="1600" dirty="0" smtClean="0">
                <a:solidFill>
                  <a:srgbClr val="0D0D0D"/>
                </a:solidFill>
              </a:rPr>
            </a:br>
            <a:r>
              <a:rPr lang="en-US" sz="1100" dirty="0" smtClean="0">
                <a:solidFill>
                  <a:srgbClr val="FF0000"/>
                </a:solidFill>
              </a:rPr>
              <a:t>The Official Publication                                                                  Editor: Mary Lerkins</a:t>
            </a:r>
            <a:endParaRPr lang="en-US" sz="1600" dirty="0" smtClean="0">
              <a:solidFill>
                <a:srgbClr val="FF0000"/>
              </a:solidFill>
            </a:endParaRPr>
          </a:p>
        </p:txBody>
      </p:sp>
      <p:sp>
        <p:nvSpPr>
          <p:cNvPr id="14345" name="Subtitle 6"/>
          <p:cNvSpPr>
            <a:spLocks noGrp="1"/>
          </p:cNvSpPr>
          <p:nvPr>
            <p:ph sz="half" idx="1"/>
          </p:nvPr>
        </p:nvSpPr>
        <p:spPr>
          <a:xfrm>
            <a:off x="304800" y="2133600"/>
            <a:ext cx="2171700" cy="7000875"/>
          </a:xfrm>
          <a:solidFill>
            <a:schemeClr val="bg1"/>
          </a:solidFill>
          <a:ln w="57150">
            <a:solidFill>
              <a:schemeClr val="tx1"/>
            </a:solidFill>
          </a:ln>
        </p:spPr>
        <p:txBody>
          <a:bodyPr/>
          <a:lstStyle/>
          <a:p>
            <a:pPr eaLnBrk="1" hangingPunct="1">
              <a:buFont typeface="Arial" charset="0"/>
              <a:buNone/>
            </a:pPr>
            <a:r>
              <a:rPr lang="en-US" sz="2600" b="1" dirty="0" smtClean="0"/>
              <a:t>       </a:t>
            </a:r>
            <a:r>
              <a:rPr lang="en-US" sz="1600" b="1" dirty="0" smtClean="0"/>
              <a:t>Officers</a:t>
            </a:r>
          </a:p>
          <a:p>
            <a:pPr eaLnBrk="1" hangingPunct="1">
              <a:buFont typeface="Arial" charset="0"/>
              <a:buNone/>
            </a:pPr>
            <a:r>
              <a:rPr lang="en-US" sz="1200" dirty="0" smtClean="0"/>
              <a:t>Margie Brumfield- </a:t>
            </a:r>
            <a:r>
              <a:rPr lang="en-US" sz="1200" b="1" dirty="0" smtClean="0"/>
              <a:t>President</a:t>
            </a:r>
          </a:p>
          <a:p>
            <a:pPr eaLnBrk="1" hangingPunct="1">
              <a:buFont typeface="Arial" charset="0"/>
              <a:buNone/>
            </a:pPr>
            <a:r>
              <a:rPr lang="en-US" sz="1200" dirty="0" smtClean="0"/>
              <a:t>Mary Lerkins- </a:t>
            </a:r>
          </a:p>
          <a:p>
            <a:pPr algn="ctr" eaLnBrk="1" hangingPunct="1">
              <a:buFont typeface="Arial" charset="0"/>
              <a:buNone/>
            </a:pPr>
            <a:r>
              <a:rPr lang="en-US" sz="1200" b="1" dirty="0" smtClean="0"/>
              <a:t>1</a:t>
            </a:r>
            <a:r>
              <a:rPr lang="en-US" sz="1200" b="1" baseline="30000" dirty="0" smtClean="0"/>
              <a:t>st</a:t>
            </a:r>
            <a:r>
              <a:rPr lang="en-US" sz="1200" b="1" dirty="0" smtClean="0"/>
              <a:t> Vice President</a:t>
            </a:r>
          </a:p>
          <a:p>
            <a:pPr eaLnBrk="1" hangingPunct="1">
              <a:buFont typeface="Arial" charset="0"/>
              <a:buNone/>
            </a:pPr>
            <a:r>
              <a:rPr lang="en-US" sz="1200" dirty="0" smtClean="0"/>
              <a:t>Angelina Rivera-</a:t>
            </a:r>
          </a:p>
          <a:p>
            <a:pPr eaLnBrk="1" hangingPunct="1">
              <a:buFont typeface="Arial" charset="0"/>
              <a:buNone/>
            </a:pPr>
            <a:r>
              <a:rPr lang="en-US" sz="1200" dirty="0" smtClean="0"/>
              <a:t>        </a:t>
            </a:r>
            <a:r>
              <a:rPr lang="en-US" sz="1200" b="1" dirty="0" smtClean="0"/>
              <a:t> 2</a:t>
            </a:r>
            <a:r>
              <a:rPr lang="en-US" sz="1200" b="1" baseline="30000" dirty="0" smtClean="0"/>
              <a:t>nd</a:t>
            </a:r>
            <a:r>
              <a:rPr lang="en-US" sz="1200" b="1" dirty="0" smtClean="0"/>
              <a:t> Vice President</a:t>
            </a:r>
          </a:p>
          <a:p>
            <a:pPr eaLnBrk="1" hangingPunct="1">
              <a:buFont typeface="Arial" charset="0"/>
              <a:buNone/>
            </a:pPr>
            <a:r>
              <a:rPr lang="en-US" sz="1200" dirty="0" smtClean="0"/>
              <a:t>Natalie Vazzana-</a:t>
            </a:r>
          </a:p>
          <a:p>
            <a:pPr eaLnBrk="1" hangingPunct="1">
              <a:buFont typeface="Arial" charset="0"/>
              <a:buNone/>
            </a:pPr>
            <a:r>
              <a:rPr lang="en-US" sz="1200" b="1" dirty="0" smtClean="0"/>
              <a:t>Secretary/Treasurer</a:t>
            </a:r>
          </a:p>
          <a:p>
            <a:pPr eaLnBrk="1" hangingPunct="1">
              <a:buFont typeface="Arial" charset="0"/>
              <a:buNone/>
            </a:pPr>
            <a:r>
              <a:rPr lang="en-US" sz="1900" b="1" dirty="0" smtClean="0"/>
              <a:t> </a:t>
            </a:r>
            <a:r>
              <a:rPr lang="en-US" sz="1200" b="1" dirty="0" smtClean="0"/>
              <a:t>30 N.Union St</a:t>
            </a:r>
            <a:r>
              <a:rPr lang="en-US" sz="1400" b="1" dirty="0" smtClean="0"/>
              <a:t>., </a:t>
            </a:r>
            <a:r>
              <a:rPr lang="en-US" sz="1200" b="1" dirty="0" smtClean="0"/>
              <a:t>Suite</a:t>
            </a:r>
            <a:r>
              <a:rPr lang="en-US" sz="1400" b="1" dirty="0" smtClean="0"/>
              <a:t> </a:t>
            </a:r>
            <a:r>
              <a:rPr lang="en-US" sz="1200" b="1" dirty="0" smtClean="0"/>
              <a:t>203, Rochester, NY 14607</a:t>
            </a:r>
          </a:p>
          <a:p>
            <a:pPr eaLnBrk="1" hangingPunct="1">
              <a:buFont typeface="Arial" charset="0"/>
              <a:buNone/>
            </a:pPr>
            <a:r>
              <a:rPr lang="en-US" sz="1400" b="1" dirty="0" smtClean="0"/>
              <a:t>   </a:t>
            </a:r>
            <a:r>
              <a:rPr lang="en-US" sz="1200" b="1" dirty="0" smtClean="0"/>
              <a:t>Office- 454-1380</a:t>
            </a:r>
          </a:p>
          <a:p>
            <a:pPr eaLnBrk="1" hangingPunct="1">
              <a:buFont typeface="Arial" charset="0"/>
              <a:buNone/>
            </a:pPr>
            <a:r>
              <a:rPr lang="en-US" sz="1400" b="1" dirty="0" smtClean="0"/>
              <a:t>   </a:t>
            </a:r>
            <a:r>
              <a:rPr lang="en-US" sz="1200" b="1" dirty="0" smtClean="0"/>
              <a:t>Fax- 454-1383</a:t>
            </a:r>
          </a:p>
          <a:p>
            <a:pPr eaLnBrk="1" hangingPunct="1">
              <a:buFont typeface="Arial" charset="0"/>
              <a:buNone/>
            </a:pPr>
            <a:r>
              <a:rPr lang="en-US" sz="1200" b="1" dirty="0" smtClean="0">
                <a:solidFill>
                  <a:srgbClr val="2A01BF"/>
                </a:solidFill>
              </a:rPr>
              <a:t>http://ny.aft.org/rap</a:t>
            </a:r>
          </a:p>
          <a:p>
            <a:pPr eaLnBrk="1" hangingPunct="1">
              <a:buFont typeface="Arial" charset="0"/>
              <a:buNone/>
            </a:pPr>
            <a:r>
              <a:rPr lang="en-US" sz="1900" b="1" dirty="0" smtClean="0"/>
              <a:t>   </a:t>
            </a:r>
            <a:r>
              <a:rPr lang="en-US" sz="1400" b="1" dirty="0" smtClean="0"/>
              <a:t>Executive Board      Members</a:t>
            </a:r>
          </a:p>
          <a:p>
            <a:pPr eaLnBrk="1" hangingPunct="1">
              <a:buFont typeface="Arial" charset="0"/>
              <a:buNone/>
            </a:pPr>
            <a:r>
              <a:rPr lang="en-US" sz="1700" dirty="0" smtClean="0"/>
              <a:t>   </a:t>
            </a:r>
            <a:r>
              <a:rPr lang="en-US" sz="1000" dirty="0" smtClean="0"/>
              <a:t>Paul Pittinaro- </a:t>
            </a:r>
            <a:r>
              <a:rPr lang="en-US" sz="1000" b="1" dirty="0" smtClean="0"/>
              <a:t>Board Chairperson</a:t>
            </a:r>
          </a:p>
          <a:p>
            <a:pPr eaLnBrk="1" hangingPunct="1">
              <a:buFont typeface="Arial" charset="0"/>
              <a:buNone/>
            </a:pPr>
            <a:r>
              <a:rPr lang="en-US" sz="1000" dirty="0" smtClean="0"/>
              <a:t>     Jewell Brown</a:t>
            </a:r>
          </a:p>
          <a:p>
            <a:pPr eaLnBrk="1" hangingPunct="1">
              <a:buFont typeface="Arial" charset="0"/>
              <a:buNone/>
            </a:pPr>
            <a:r>
              <a:rPr lang="en-US" sz="1000" dirty="0"/>
              <a:t> </a:t>
            </a:r>
            <a:r>
              <a:rPr lang="en-US" sz="1000" dirty="0" smtClean="0"/>
              <a:t>    Kenneth Lord</a:t>
            </a:r>
          </a:p>
          <a:p>
            <a:pPr eaLnBrk="1" hangingPunct="1">
              <a:buFont typeface="Arial" charset="0"/>
              <a:buNone/>
            </a:pPr>
            <a:r>
              <a:rPr lang="en-US" sz="1000" dirty="0" smtClean="0"/>
              <a:t>     Cedric Moorehead</a:t>
            </a:r>
          </a:p>
          <a:p>
            <a:pPr eaLnBrk="1" hangingPunct="1">
              <a:buFont typeface="Arial" charset="0"/>
              <a:buNone/>
            </a:pPr>
            <a:r>
              <a:rPr lang="en-US" sz="1000" dirty="0" smtClean="0"/>
              <a:t>     Terry Spiva</a:t>
            </a:r>
          </a:p>
          <a:p>
            <a:pPr eaLnBrk="1" hangingPunct="1">
              <a:buFont typeface="Arial" charset="0"/>
              <a:buNone/>
            </a:pPr>
            <a:r>
              <a:rPr lang="en-US" sz="1000" dirty="0" smtClean="0"/>
              <a:t>     Linda Thompson</a:t>
            </a:r>
          </a:p>
          <a:p>
            <a:pPr eaLnBrk="1" hangingPunct="1">
              <a:buFont typeface="Arial" charset="0"/>
              <a:buNone/>
            </a:pPr>
            <a:r>
              <a:rPr lang="en-US" sz="1000" dirty="0" smtClean="0"/>
              <a:t>     Dorothy Tisdale</a:t>
            </a:r>
          </a:p>
          <a:p>
            <a:pPr eaLnBrk="1" hangingPunct="1">
              <a:buFont typeface="Arial" charset="0"/>
              <a:buNone/>
            </a:pPr>
            <a:r>
              <a:rPr lang="en-US" sz="1000" dirty="0" smtClean="0"/>
              <a:t>     Maryann Tychoniewicz</a:t>
            </a:r>
          </a:p>
          <a:p>
            <a:pPr eaLnBrk="1" hangingPunct="1">
              <a:buFont typeface="Arial" charset="0"/>
              <a:buNone/>
            </a:pPr>
            <a:r>
              <a:rPr lang="en-US" sz="1000" dirty="0" smtClean="0"/>
              <a:t>     Rosemary Wilson</a:t>
            </a:r>
          </a:p>
          <a:p>
            <a:pPr eaLnBrk="1" hangingPunct="1"/>
            <a:endParaRPr lang="en-US" sz="1000" dirty="0" smtClean="0"/>
          </a:p>
          <a:p>
            <a:pPr eaLnBrk="1" hangingPunct="1">
              <a:buFont typeface="Arial" charset="0"/>
              <a:buNone/>
            </a:pPr>
            <a:endParaRPr lang="en-US" sz="1500" dirty="0" smtClean="0"/>
          </a:p>
          <a:p>
            <a:pPr eaLnBrk="1" hangingPunct="1"/>
            <a:endParaRPr lang="en-US" sz="1700" dirty="0" smtClean="0"/>
          </a:p>
        </p:txBody>
      </p:sp>
      <p:sp>
        <p:nvSpPr>
          <p:cNvPr id="14346" name="Content Placeholder 10"/>
          <p:cNvSpPr>
            <a:spLocks noGrp="1"/>
          </p:cNvSpPr>
          <p:nvPr>
            <p:ph sz="half" idx="2"/>
          </p:nvPr>
        </p:nvSpPr>
        <p:spPr>
          <a:xfrm>
            <a:off x="2667000" y="2074863"/>
            <a:ext cx="3810000" cy="3792537"/>
          </a:xfrm>
        </p:spPr>
        <p:txBody>
          <a:bodyPr/>
          <a:lstStyle/>
          <a:p>
            <a:pPr eaLnBrk="1" hangingPunct="1">
              <a:lnSpc>
                <a:spcPct val="60000"/>
              </a:lnSpc>
              <a:buFont typeface="Arial" charset="0"/>
              <a:buNone/>
            </a:pPr>
            <a:endParaRPr lang="en-US" sz="1200" b="1" u="sng" dirty="0" smtClean="0"/>
          </a:p>
          <a:p>
            <a:pPr eaLnBrk="1" hangingPunct="1">
              <a:lnSpc>
                <a:spcPct val="60000"/>
              </a:lnSpc>
              <a:buFont typeface="Arial" charset="0"/>
              <a:buNone/>
            </a:pPr>
            <a:r>
              <a:rPr lang="en-US" sz="1400" b="1" u="sng" dirty="0" smtClean="0"/>
              <a:t>From the Desk of the President:</a:t>
            </a:r>
          </a:p>
          <a:p>
            <a:pPr eaLnBrk="1" hangingPunct="1">
              <a:lnSpc>
                <a:spcPct val="60000"/>
              </a:lnSpc>
              <a:buFont typeface="Arial" charset="0"/>
              <a:buNone/>
            </a:pPr>
            <a:endParaRPr lang="en-US" sz="1400" b="1" u="sng" dirty="0" smtClean="0"/>
          </a:p>
          <a:p>
            <a:pPr eaLnBrk="1" hangingPunct="1">
              <a:lnSpc>
                <a:spcPct val="60000"/>
              </a:lnSpc>
              <a:buFont typeface="Arial" charset="0"/>
              <a:buNone/>
            </a:pPr>
            <a:r>
              <a:rPr lang="en-US" sz="1400" b="1" dirty="0" smtClean="0">
                <a:solidFill>
                  <a:srgbClr val="FF0000"/>
                </a:solidFill>
              </a:rPr>
              <a:t>HAPPY NEW YEAR!</a:t>
            </a:r>
          </a:p>
          <a:p>
            <a:pPr eaLnBrk="1" hangingPunct="1">
              <a:lnSpc>
                <a:spcPct val="60000"/>
              </a:lnSpc>
              <a:buFont typeface="Arial" charset="0"/>
              <a:buNone/>
            </a:pPr>
            <a:r>
              <a:rPr lang="en-US" sz="1200" b="1" dirty="0" smtClean="0"/>
              <a:t>Business as Usual</a:t>
            </a:r>
            <a:r>
              <a:rPr lang="en-US" sz="1100" b="1" dirty="0" smtClean="0"/>
              <a:t>:</a:t>
            </a:r>
          </a:p>
          <a:p>
            <a:pPr eaLnBrk="1" hangingPunct="1">
              <a:lnSpc>
                <a:spcPct val="60000"/>
              </a:lnSpc>
              <a:buFont typeface="Arial" charset="0"/>
              <a:buNone/>
            </a:pPr>
            <a:r>
              <a:rPr lang="en-US" sz="1100" dirty="0" smtClean="0"/>
              <a:t>We continue to try to bring to fruition all the things we have</a:t>
            </a:r>
          </a:p>
          <a:p>
            <a:pPr eaLnBrk="1" hangingPunct="1">
              <a:lnSpc>
                <a:spcPct val="60000"/>
              </a:lnSpc>
              <a:buFont typeface="Arial" charset="0"/>
              <a:buNone/>
            </a:pPr>
            <a:r>
              <a:rPr lang="en-US" sz="1100" dirty="0"/>
              <a:t>s</a:t>
            </a:r>
            <a:r>
              <a:rPr lang="en-US" sz="1100" dirty="0" smtClean="0"/>
              <a:t>uccessfully negotiated in our new contract.</a:t>
            </a:r>
          </a:p>
          <a:p>
            <a:pPr eaLnBrk="1" hangingPunct="1">
              <a:lnSpc>
                <a:spcPct val="60000"/>
              </a:lnSpc>
              <a:buFont typeface="Arial" charset="0"/>
              <a:buNone/>
            </a:pPr>
            <a:r>
              <a:rPr lang="en-US" sz="1100" dirty="0" smtClean="0"/>
              <a:t>We are now page by page going through all of the changes to </a:t>
            </a:r>
          </a:p>
          <a:p>
            <a:pPr eaLnBrk="1" hangingPunct="1">
              <a:lnSpc>
                <a:spcPct val="60000"/>
              </a:lnSpc>
              <a:buFont typeface="Arial" charset="0"/>
              <a:buNone/>
            </a:pPr>
            <a:r>
              <a:rPr lang="en-US" sz="1100" dirty="0"/>
              <a:t>m</a:t>
            </a:r>
            <a:r>
              <a:rPr lang="en-US" sz="1100" dirty="0" smtClean="0"/>
              <a:t>ake sure that the correct wording is there. Then we will give </a:t>
            </a:r>
          </a:p>
          <a:p>
            <a:pPr eaLnBrk="1" hangingPunct="1">
              <a:lnSpc>
                <a:spcPct val="60000"/>
              </a:lnSpc>
              <a:buFont typeface="Arial" charset="0"/>
              <a:buNone/>
            </a:pPr>
            <a:r>
              <a:rPr lang="en-US" sz="1100" dirty="0"/>
              <a:t>t</a:t>
            </a:r>
            <a:r>
              <a:rPr lang="en-US" sz="1100" dirty="0" smtClean="0"/>
              <a:t>he ok for the District to send it to print. Hopefully, we will get</a:t>
            </a:r>
          </a:p>
          <a:p>
            <a:pPr eaLnBrk="1" hangingPunct="1">
              <a:lnSpc>
                <a:spcPct val="60000"/>
              </a:lnSpc>
              <a:buFont typeface="Arial" charset="0"/>
              <a:buNone/>
            </a:pPr>
            <a:r>
              <a:rPr lang="en-US" sz="1100" dirty="0"/>
              <a:t>i</a:t>
            </a:r>
            <a:r>
              <a:rPr lang="en-US" sz="1100" dirty="0" smtClean="0"/>
              <a:t>t before May!</a:t>
            </a:r>
          </a:p>
          <a:p>
            <a:pPr eaLnBrk="1" hangingPunct="1">
              <a:lnSpc>
                <a:spcPct val="60000"/>
              </a:lnSpc>
              <a:buFont typeface="Arial" charset="0"/>
              <a:buNone/>
            </a:pPr>
            <a:endParaRPr lang="en-US" sz="1000" b="1" dirty="0"/>
          </a:p>
          <a:p>
            <a:pPr eaLnBrk="1" hangingPunct="1">
              <a:lnSpc>
                <a:spcPct val="60000"/>
              </a:lnSpc>
              <a:buFont typeface="Arial" charset="0"/>
              <a:buNone/>
            </a:pPr>
            <a:r>
              <a:rPr lang="en-US" sz="1200" b="1" dirty="0" smtClean="0"/>
              <a:t>Political Action</a:t>
            </a:r>
            <a:r>
              <a:rPr lang="en-US" sz="1100" b="1" dirty="0" smtClean="0"/>
              <a:t>: </a:t>
            </a:r>
          </a:p>
          <a:p>
            <a:pPr eaLnBrk="1" hangingPunct="1">
              <a:lnSpc>
                <a:spcPct val="60000"/>
              </a:lnSpc>
              <a:buNone/>
            </a:pPr>
            <a:r>
              <a:rPr lang="en-US" sz="1100" dirty="0" smtClean="0"/>
              <a:t>November 6, 2012 marks the date of the general election year.</a:t>
            </a:r>
          </a:p>
          <a:p>
            <a:pPr eaLnBrk="1" hangingPunct="1">
              <a:lnSpc>
                <a:spcPct val="60000"/>
              </a:lnSpc>
              <a:buNone/>
            </a:pPr>
            <a:r>
              <a:rPr lang="en-US" sz="1100" dirty="0" smtClean="0"/>
              <a:t>The balance of the Senate is up for grabs and President Obama;</a:t>
            </a:r>
          </a:p>
          <a:p>
            <a:pPr eaLnBrk="1" hangingPunct="1">
              <a:lnSpc>
                <a:spcPct val="60000"/>
              </a:lnSpc>
              <a:buNone/>
            </a:pPr>
            <a:r>
              <a:rPr lang="en-US" sz="1100" dirty="0"/>
              <a:t>h</a:t>
            </a:r>
            <a:r>
              <a:rPr lang="en-US" sz="1100" dirty="0" smtClean="0"/>
              <a:t>e will face the winner of the Republican primaries in his bid to</a:t>
            </a:r>
          </a:p>
          <a:p>
            <a:pPr eaLnBrk="1" hangingPunct="1">
              <a:lnSpc>
                <a:spcPct val="60000"/>
              </a:lnSpc>
              <a:buNone/>
            </a:pPr>
            <a:r>
              <a:rPr lang="en-US" sz="1100" dirty="0"/>
              <a:t>s</a:t>
            </a:r>
            <a:r>
              <a:rPr lang="en-US" sz="1100" dirty="0" smtClean="0"/>
              <a:t>ecure a second term.</a:t>
            </a:r>
          </a:p>
          <a:p>
            <a:pPr eaLnBrk="1" hangingPunct="1">
              <a:lnSpc>
                <a:spcPct val="60000"/>
              </a:lnSpc>
              <a:buNone/>
            </a:pPr>
            <a:r>
              <a:rPr lang="en-US" sz="1100" dirty="0" smtClean="0"/>
              <a:t>Of course, for RAP to be the most effective, we need to make </a:t>
            </a:r>
          </a:p>
          <a:p>
            <a:pPr eaLnBrk="1" hangingPunct="1">
              <a:lnSpc>
                <a:spcPct val="60000"/>
              </a:lnSpc>
              <a:buNone/>
            </a:pPr>
            <a:r>
              <a:rPr lang="en-US" sz="1100" dirty="0"/>
              <a:t>s</a:t>
            </a:r>
            <a:r>
              <a:rPr lang="en-US" sz="1100" dirty="0" smtClean="0"/>
              <a:t>ure that all of our members are registered to vote! We have </a:t>
            </a:r>
          </a:p>
          <a:p>
            <a:pPr eaLnBrk="1" hangingPunct="1">
              <a:lnSpc>
                <a:spcPct val="60000"/>
              </a:lnSpc>
              <a:buNone/>
            </a:pPr>
            <a:r>
              <a:rPr lang="en-US" sz="1100" dirty="0"/>
              <a:t>r</a:t>
            </a:r>
            <a:r>
              <a:rPr lang="en-US" sz="1100" dirty="0" smtClean="0"/>
              <a:t>eceived a list from NYSUT of members that appear not to be </a:t>
            </a:r>
          </a:p>
          <a:p>
            <a:pPr eaLnBrk="1" hangingPunct="1">
              <a:lnSpc>
                <a:spcPct val="60000"/>
              </a:lnSpc>
              <a:buNone/>
            </a:pPr>
            <a:r>
              <a:rPr lang="en-US" sz="1100" dirty="0"/>
              <a:t>r</a:t>
            </a:r>
            <a:r>
              <a:rPr lang="en-US" sz="1100" dirty="0" smtClean="0"/>
              <a:t>egistered and may or may not be. Please help us with this. If</a:t>
            </a:r>
          </a:p>
          <a:p>
            <a:pPr eaLnBrk="1" hangingPunct="1">
              <a:lnSpc>
                <a:spcPct val="60000"/>
              </a:lnSpc>
              <a:buNone/>
            </a:pPr>
            <a:r>
              <a:rPr lang="en-US" sz="1100" dirty="0"/>
              <a:t>y</a:t>
            </a:r>
            <a:r>
              <a:rPr lang="en-US" sz="1100" dirty="0" smtClean="0"/>
              <a:t>ou are not sure, register again! Call the RAP office if you need </a:t>
            </a:r>
          </a:p>
          <a:p>
            <a:pPr eaLnBrk="1" hangingPunct="1">
              <a:lnSpc>
                <a:spcPct val="60000"/>
              </a:lnSpc>
              <a:buNone/>
            </a:pPr>
            <a:r>
              <a:rPr lang="en-US" sz="1100" dirty="0"/>
              <a:t>h</a:t>
            </a:r>
            <a:r>
              <a:rPr lang="en-US" sz="1100" dirty="0" smtClean="0"/>
              <a:t>elp.</a:t>
            </a:r>
          </a:p>
          <a:p>
            <a:pPr eaLnBrk="1" hangingPunct="1">
              <a:lnSpc>
                <a:spcPct val="60000"/>
              </a:lnSpc>
              <a:buNone/>
            </a:pPr>
            <a:r>
              <a:rPr lang="en-US" sz="1100" dirty="0" smtClean="0"/>
              <a:t>I thank you in advance for the tremendous work that you do for</a:t>
            </a:r>
          </a:p>
          <a:p>
            <a:pPr eaLnBrk="1" hangingPunct="1">
              <a:lnSpc>
                <a:spcPct val="60000"/>
              </a:lnSpc>
              <a:buNone/>
            </a:pPr>
            <a:r>
              <a:rPr lang="en-US" sz="1100" dirty="0"/>
              <a:t>o</a:t>
            </a:r>
            <a:r>
              <a:rPr lang="en-US" sz="1100" dirty="0" smtClean="0"/>
              <a:t>ur students and for keeping this union politically strong. Let’s</a:t>
            </a:r>
          </a:p>
          <a:p>
            <a:pPr eaLnBrk="1" hangingPunct="1">
              <a:lnSpc>
                <a:spcPct val="60000"/>
              </a:lnSpc>
              <a:buNone/>
            </a:pPr>
            <a:r>
              <a:rPr lang="en-US" sz="1100" dirty="0"/>
              <a:t>m</a:t>
            </a:r>
            <a:r>
              <a:rPr lang="en-US" sz="1100" dirty="0" smtClean="0"/>
              <a:t>ake 2012 the year we push the pendulum back in favor of</a:t>
            </a:r>
          </a:p>
          <a:p>
            <a:pPr eaLnBrk="1" hangingPunct="1">
              <a:lnSpc>
                <a:spcPct val="60000"/>
              </a:lnSpc>
              <a:buNone/>
            </a:pPr>
            <a:r>
              <a:rPr lang="en-US" sz="1100" dirty="0"/>
              <a:t>p</a:t>
            </a:r>
            <a:r>
              <a:rPr lang="en-US" sz="1100" dirty="0" smtClean="0"/>
              <a:t>ublic education.</a:t>
            </a:r>
          </a:p>
          <a:p>
            <a:pPr eaLnBrk="1" hangingPunct="1">
              <a:lnSpc>
                <a:spcPct val="60000"/>
              </a:lnSpc>
              <a:buNone/>
            </a:pPr>
            <a:endParaRPr lang="en-US" sz="1100" dirty="0" smtClean="0"/>
          </a:p>
          <a:p>
            <a:pPr eaLnBrk="1" hangingPunct="1">
              <a:lnSpc>
                <a:spcPct val="60000"/>
              </a:lnSpc>
              <a:buNone/>
            </a:pPr>
            <a:endParaRPr lang="en-US" sz="1100" dirty="0" smtClean="0"/>
          </a:p>
        </p:txBody>
      </p:sp>
      <p:pic>
        <p:nvPicPr>
          <p:cNvPr id="14347" name="Picture 7" descr="rap.jpg"/>
          <p:cNvPicPr>
            <a:picLocks noChangeAspect="1"/>
          </p:cNvPicPr>
          <p:nvPr/>
        </p:nvPicPr>
        <p:blipFill>
          <a:blip r:embed="rId3"/>
          <a:srcRect/>
          <a:stretch>
            <a:fillRect/>
          </a:stretch>
        </p:blipFill>
        <p:spPr bwMode="auto">
          <a:xfrm>
            <a:off x="4876800" y="533400"/>
            <a:ext cx="1828800" cy="1446213"/>
          </a:xfrm>
          <a:prstGeom prst="rect">
            <a:avLst/>
          </a:prstGeom>
          <a:noFill/>
          <a:ln w="9525">
            <a:noFill/>
            <a:miter lim="800000"/>
            <a:headEnd/>
            <a:tailEnd/>
          </a:ln>
        </p:spPr>
      </p:pic>
      <p:pic>
        <p:nvPicPr>
          <p:cNvPr id="14348" name="Picture 13" descr="C:\Users\Tristan\AppData\Local\Microsoft\Windows\Temporary Internet Files\Content.IE5\3JUG3HAH\MC900359573[1].wmf"/>
          <p:cNvPicPr>
            <a:picLocks noChangeAspect="1" noChangeArrowheads="1"/>
          </p:cNvPicPr>
          <p:nvPr/>
        </p:nvPicPr>
        <p:blipFill>
          <a:blip r:embed="rId4"/>
          <a:srcRect/>
          <a:stretch>
            <a:fillRect/>
          </a:stretch>
        </p:blipFill>
        <p:spPr bwMode="auto">
          <a:xfrm>
            <a:off x="2057400" y="1142999"/>
            <a:ext cx="1446213" cy="931863"/>
          </a:xfrm>
          <a:prstGeom prst="rect">
            <a:avLst/>
          </a:prstGeom>
          <a:noFill/>
          <a:ln w="9525">
            <a:noFill/>
            <a:miter lim="800000"/>
            <a:headEnd/>
            <a:tailEnd/>
          </a:ln>
        </p:spPr>
      </p:pic>
      <p:pic>
        <p:nvPicPr>
          <p:cNvPr id="14349" name="Picture 8" descr="C:\Users\Tristan\AppData\Local\Microsoft\Windows\Temporary Internet Files\Content.IE5\3JUG3HAH\MC900312176[1].wmf"/>
          <p:cNvPicPr>
            <a:picLocks noChangeAspect="1" noChangeArrowheads="1"/>
          </p:cNvPicPr>
          <p:nvPr/>
        </p:nvPicPr>
        <p:blipFill>
          <a:blip r:embed="rId5"/>
          <a:srcRect/>
          <a:stretch>
            <a:fillRect/>
          </a:stretch>
        </p:blipFill>
        <p:spPr bwMode="auto">
          <a:xfrm>
            <a:off x="879475" y="7924800"/>
            <a:ext cx="768350" cy="781050"/>
          </a:xfrm>
          <a:prstGeom prst="rect">
            <a:avLst/>
          </a:prstGeom>
          <a:noFill/>
          <a:ln w="9525">
            <a:noFill/>
            <a:miter lim="800000"/>
            <a:headEnd/>
            <a:tailEnd/>
          </a:ln>
        </p:spPr>
      </p:pic>
      <p:sp>
        <p:nvSpPr>
          <p:cNvPr id="3" name="TextBox 2"/>
          <p:cNvSpPr txBox="1"/>
          <p:nvPr/>
        </p:nvSpPr>
        <p:spPr>
          <a:xfrm>
            <a:off x="2667000" y="5867400"/>
            <a:ext cx="4038600" cy="3200876"/>
          </a:xfrm>
          <a:prstGeom prst="rect">
            <a:avLst/>
          </a:prstGeom>
          <a:noFill/>
        </p:spPr>
        <p:txBody>
          <a:bodyPr wrap="square" rtlCol="0">
            <a:spAutoFit/>
          </a:bodyPr>
          <a:lstStyle/>
          <a:p>
            <a:r>
              <a:rPr lang="en-US" sz="1200" b="1" u="sng" dirty="0" smtClean="0"/>
              <a:t>From the Desk of the 1</a:t>
            </a:r>
            <a:r>
              <a:rPr lang="en-US" sz="1200" b="1" u="sng" baseline="30000" dirty="0" smtClean="0"/>
              <a:t>st</a:t>
            </a:r>
            <a:r>
              <a:rPr lang="en-US" sz="1200" b="1" u="sng" dirty="0" smtClean="0"/>
              <a:t> Vice President:</a:t>
            </a:r>
          </a:p>
          <a:p>
            <a:r>
              <a:rPr lang="en-US" sz="1200" b="1" dirty="0" smtClean="0"/>
              <a:t>Happy New Year!!!!!!!!!</a:t>
            </a:r>
          </a:p>
          <a:p>
            <a:r>
              <a:rPr lang="en-US" sz="1100" dirty="0" smtClean="0"/>
              <a:t>Do you have any resolutions? I have a few that will be easy to keep.</a:t>
            </a:r>
          </a:p>
          <a:p>
            <a:r>
              <a:rPr lang="en-US" sz="1100" dirty="0" smtClean="0"/>
              <a:t>1. If your building </a:t>
            </a:r>
            <a:r>
              <a:rPr lang="en-US" sz="1100" dirty="0">
                <a:effectLst>
                  <a:outerShdw blurRad="38100" dist="38100" dir="2700000" algn="tl">
                    <a:srgbClr val="000000">
                      <a:alpha val="43137"/>
                    </a:srgbClr>
                  </a:outerShdw>
                </a:effectLst>
              </a:rPr>
              <a:t> </a:t>
            </a:r>
            <a:r>
              <a:rPr lang="en-US" sz="1100" dirty="0" smtClean="0">
                <a:solidFill>
                  <a:srgbClr val="FF0000"/>
                </a:solidFill>
              </a:rPr>
              <a:t>doesn’t </a:t>
            </a:r>
            <a:r>
              <a:rPr lang="en-US" sz="1100" dirty="0" smtClean="0"/>
              <a:t>have a rep-have a meeting and elect a new rep. </a:t>
            </a:r>
          </a:p>
          <a:p>
            <a:r>
              <a:rPr lang="en-US" sz="1100" dirty="0" smtClean="0"/>
              <a:t>2. If you are trying to go </a:t>
            </a:r>
            <a:r>
              <a:rPr lang="en-US" sz="1100" dirty="0" smtClean="0">
                <a:solidFill>
                  <a:srgbClr val="00B050"/>
                </a:solidFill>
              </a:rPr>
              <a:t>green</a:t>
            </a:r>
            <a:r>
              <a:rPr lang="en-US" sz="1100" dirty="0" smtClean="0"/>
              <a:t>-stop getting your pay stub in the mail. Download the “opt out form” found in  the Bulletin Board.</a:t>
            </a:r>
          </a:p>
          <a:p>
            <a:r>
              <a:rPr lang="en-US" sz="1100" dirty="0" smtClean="0"/>
              <a:t>You can view  your pay stub online through </a:t>
            </a:r>
            <a:r>
              <a:rPr lang="en-US" sz="1100" dirty="0" err="1" smtClean="0"/>
              <a:t>Peoplesoft</a:t>
            </a:r>
            <a:r>
              <a:rPr lang="en-US" sz="1100" dirty="0" smtClean="0"/>
              <a:t>.</a:t>
            </a:r>
          </a:p>
          <a:p>
            <a:r>
              <a:rPr lang="en-US" sz="1100" dirty="0" smtClean="0"/>
              <a:t>3. Read the RCSD Bulletin Board every Friday. It can be packed full of information for you and the students.</a:t>
            </a:r>
          </a:p>
          <a:p>
            <a:r>
              <a:rPr lang="en-US" sz="1100" dirty="0" smtClean="0"/>
              <a:t>4. Attend a Board of Education meeting or Business meeting.</a:t>
            </a:r>
          </a:p>
          <a:p>
            <a:r>
              <a:rPr lang="en-US" sz="1100" dirty="0" smtClean="0"/>
              <a:t>5. Attend a RAP activity.</a:t>
            </a:r>
          </a:p>
          <a:p>
            <a:r>
              <a:rPr lang="en-US" sz="1100" dirty="0" smtClean="0"/>
              <a:t>I hope everyone can keep these resolutions!</a:t>
            </a:r>
          </a:p>
          <a:p>
            <a:endParaRPr lang="en-US" sz="1100" dirty="0" smtClean="0"/>
          </a:p>
          <a:p>
            <a:r>
              <a:rPr lang="en-US" sz="1200" b="1" dirty="0" smtClean="0"/>
              <a:t>Newsletter</a:t>
            </a:r>
          </a:p>
          <a:p>
            <a:r>
              <a:rPr lang="en-US" sz="1100" dirty="0" smtClean="0"/>
              <a:t>Thank you #8 </a:t>
            </a:r>
            <a:r>
              <a:rPr lang="en-US" sz="1100" dirty="0"/>
              <a:t>,</a:t>
            </a:r>
            <a:r>
              <a:rPr lang="en-US" sz="1100" dirty="0" smtClean="0"/>
              <a:t> #29 and Wilson Com. for submitting articles for this edition. The deadline for the next edition is  March 5, 2012.</a:t>
            </a:r>
          </a:p>
          <a:p>
            <a:endParaRPr lang="en-US" sz="12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429000" y="2076450"/>
            <a:ext cx="3048000" cy="400110"/>
          </a:xfrm>
          <a:prstGeom prst="rect">
            <a:avLst/>
          </a:prstGeom>
          <a:noFill/>
        </p:spPr>
        <p:txBody>
          <a:bodyPr wrap="square" rtlCol="0">
            <a:spAutoFit/>
          </a:bodyPr>
          <a:lstStyle/>
          <a:p>
            <a:endParaRPr lang="en-US" dirty="0"/>
          </a:p>
          <a:p>
            <a:endParaRPr lang="en-US" b="1" dirty="0"/>
          </a:p>
        </p:txBody>
      </p:sp>
      <p:sp>
        <p:nvSpPr>
          <p:cNvPr id="3" name="TextBox 2"/>
          <p:cNvSpPr txBox="1"/>
          <p:nvPr/>
        </p:nvSpPr>
        <p:spPr>
          <a:xfrm>
            <a:off x="171450" y="1952625"/>
            <a:ext cx="3124200" cy="5463034"/>
          </a:xfrm>
          <a:prstGeom prst="rect">
            <a:avLst/>
          </a:prstGeom>
          <a:noFill/>
        </p:spPr>
        <p:txBody>
          <a:bodyPr wrap="square" rtlCol="0">
            <a:spAutoFit/>
          </a:bodyPr>
          <a:lstStyle/>
          <a:p>
            <a:r>
              <a:rPr lang="en-US" sz="1400" b="1" u="sng" dirty="0" smtClean="0"/>
              <a:t>From the Desk of the Treasurer:</a:t>
            </a:r>
          </a:p>
          <a:p>
            <a:r>
              <a:rPr lang="en-US" b="1" dirty="0" smtClean="0"/>
              <a:t>Financial Update-</a:t>
            </a:r>
          </a:p>
          <a:p>
            <a:r>
              <a:rPr lang="en-US" dirty="0" smtClean="0"/>
              <a:t>The RAP annual audit was mailed to all members’ home address, on December 21</a:t>
            </a:r>
            <a:r>
              <a:rPr lang="en-US" baseline="30000" dirty="0" smtClean="0"/>
              <a:t>st</a:t>
            </a:r>
            <a:r>
              <a:rPr lang="en-US" dirty="0" smtClean="0"/>
              <a:t>. Many envelopes have been returned to the </a:t>
            </a:r>
            <a:r>
              <a:rPr lang="en-US" smtClean="0"/>
              <a:t>RAP Office </a:t>
            </a:r>
            <a:r>
              <a:rPr lang="en-US" dirty="0" smtClean="0"/>
              <a:t>due to inaccurate addresses.</a:t>
            </a:r>
          </a:p>
          <a:p>
            <a:r>
              <a:rPr lang="en-US" b="1" dirty="0" smtClean="0"/>
              <a:t>Please, if you move and/or change your phone number, let the RAP Office know.</a:t>
            </a:r>
          </a:p>
          <a:p>
            <a:r>
              <a:rPr lang="en-US" dirty="0" smtClean="0"/>
              <a:t>A change for next year, the audit will be available on the RAP web site. This will result in saving over $1000  in postage.</a:t>
            </a:r>
          </a:p>
          <a:p>
            <a:r>
              <a:rPr lang="en-US" dirty="0" smtClean="0"/>
              <a:t>If you wish to review this information you are encouraged to call the RAP office to schedule an appointment.</a:t>
            </a:r>
          </a:p>
          <a:p>
            <a:endParaRPr lang="en-US" dirty="0"/>
          </a:p>
          <a:p>
            <a:r>
              <a:rPr lang="en-US" b="1" dirty="0" smtClean="0"/>
              <a:t>As a reminder……..Regarding Early Wednesdays………..</a:t>
            </a:r>
          </a:p>
          <a:p>
            <a:r>
              <a:rPr lang="en-US" dirty="0" smtClean="0"/>
              <a:t>Early dismissal is for </a:t>
            </a:r>
            <a:r>
              <a:rPr lang="en-US" b="1" u="sng" dirty="0" smtClean="0"/>
              <a:t>students</a:t>
            </a:r>
            <a:r>
              <a:rPr lang="en-US" dirty="0" smtClean="0"/>
              <a:t> only! All </a:t>
            </a:r>
            <a:r>
              <a:rPr lang="en-US" dirty="0" err="1" smtClean="0"/>
              <a:t>Paras</a:t>
            </a:r>
            <a:r>
              <a:rPr lang="en-US" dirty="0" smtClean="0"/>
              <a:t> and TA’s must work their regular hours.</a:t>
            </a:r>
          </a:p>
          <a:p>
            <a:endParaRPr lang="en-US" dirty="0"/>
          </a:p>
          <a:p>
            <a:r>
              <a:rPr lang="en-US" b="1" dirty="0" smtClean="0"/>
              <a:t>Professional Development- </a:t>
            </a:r>
          </a:p>
          <a:p>
            <a:r>
              <a:rPr lang="en-US" dirty="0" smtClean="0"/>
              <a:t>Please check avatar often, new classes are always being added.</a:t>
            </a:r>
          </a:p>
          <a:p>
            <a:endParaRPr lang="en-US" dirty="0"/>
          </a:p>
          <a:p>
            <a:endParaRPr lang="en-US" dirty="0" smtClean="0"/>
          </a:p>
          <a:p>
            <a:endParaRPr lang="en-US" b="1" dirty="0"/>
          </a:p>
          <a:p>
            <a:endParaRPr lang="en-US" b="1" dirty="0"/>
          </a:p>
          <a:p>
            <a:endParaRPr lang="en-US" dirty="0" smtClean="0"/>
          </a:p>
          <a:p>
            <a:endParaRPr lang="en-US" dirty="0"/>
          </a:p>
          <a:p>
            <a:endParaRPr lang="en-US" dirty="0"/>
          </a:p>
          <a:p>
            <a:endParaRPr lang="en-US" dirty="0" smtClean="0"/>
          </a:p>
          <a:p>
            <a:endParaRPr lang="en-US" sz="1100" dirty="0"/>
          </a:p>
          <a:p>
            <a:endParaRPr lang="en-US" sz="1100" dirty="0" smtClean="0"/>
          </a:p>
          <a:p>
            <a:endParaRPr lang="en-US" sz="1100" dirty="0"/>
          </a:p>
          <a:p>
            <a:endParaRPr lang="en-US" sz="1100" dirty="0" smtClean="0"/>
          </a:p>
          <a:p>
            <a:endParaRPr lang="en-US" sz="1100" dirty="0"/>
          </a:p>
        </p:txBody>
      </p:sp>
      <p:pic>
        <p:nvPicPr>
          <p:cNvPr id="2052" name="Picture 4" descr="spac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5375" y="4144963"/>
            <a:ext cx="381000" cy="142875"/>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spac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5375" y="4144963"/>
            <a:ext cx="95250" cy="6667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Documents and Settings\Property of RAP\Local Settings\Temporary Internet Files\Content.IE5\IXV1JVDU\MC900128650[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568253" y="482367"/>
            <a:ext cx="689673" cy="1016466"/>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C:\Documents and Settings\Property of RAP\Local Settings\Temporary Internet Files\Content.IE5\0H30B98E\MC900391792[1].wm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1232" y="533400"/>
            <a:ext cx="816093" cy="914400"/>
          </a:xfrm>
          <a:prstGeom prst="rect">
            <a:avLst/>
          </a:prstGeom>
          <a:noFill/>
          <a:extLst>
            <a:ext uri="{909E8E84-426E-40DD-AFC4-6F175D3DCCD1}">
              <a14:hiddenFill xmlns:a14="http://schemas.microsoft.com/office/drawing/2010/main">
                <a:solidFill>
                  <a:srgbClr val="FFFFFF"/>
                </a:solidFill>
              </a14:hiddenFill>
            </a:ext>
          </a:extLst>
        </p:spPr>
      </p:pic>
      <p:cxnSp>
        <p:nvCxnSpPr>
          <p:cNvPr id="29" name="Straight Connector 28"/>
          <p:cNvCxnSpPr/>
          <p:nvPr/>
        </p:nvCxnSpPr>
        <p:spPr>
          <a:xfrm>
            <a:off x="228600" y="152399"/>
            <a:ext cx="64770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6705601" y="152399"/>
            <a:ext cx="0" cy="16002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049" name="Straight Connector 2048"/>
          <p:cNvCxnSpPr/>
          <p:nvPr/>
        </p:nvCxnSpPr>
        <p:spPr>
          <a:xfrm>
            <a:off x="228600" y="152399"/>
            <a:ext cx="0" cy="17526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054" name="Straight Connector 2053"/>
          <p:cNvCxnSpPr/>
          <p:nvPr/>
        </p:nvCxnSpPr>
        <p:spPr>
          <a:xfrm>
            <a:off x="228600" y="1905000"/>
            <a:ext cx="6477001"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56" name="Straight Connector 2055"/>
          <p:cNvCxnSpPr/>
          <p:nvPr/>
        </p:nvCxnSpPr>
        <p:spPr>
          <a:xfrm>
            <a:off x="6705601" y="1752600"/>
            <a:ext cx="0" cy="152400"/>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457325" y="152399"/>
            <a:ext cx="4110928" cy="1646605"/>
          </a:xfrm>
          <a:prstGeom prst="rect">
            <a:avLst/>
          </a:prstGeom>
          <a:noFill/>
        </p:spPr>
        <p:txBody>
          <a:bodyPr wrap="square" rtlCol="0">
            <a:spAutoFit/>
          </a:bodyPr>
          <a:lstStyle/>
          <a:p>
            <a:r>
              <a:rPr lang="en-US" sz="800" dirty="0" smtClean="0"/>
              <a:t>                   </a:t>
            </a:r>
            <a:r>
              <a:rPr lang="en-US" sz="800" dirty="0" smtClean="0">
                <a:solidFill>
                  <a:srgbClr val="FF0000"/>
                </a:solidFill>
              </a:rPr>
              <a:t>From the Public Relations Committee- Angelina Rivera – Chairperson</a:t>
            </a:r>
          </a:p>
          <a:p>
            <a:r>
              <a:rPr lang="en-US" sz="800" dirty="0" smtClean="0"/>
              <a:t>                                                               </a:t>
            </a:r>
            <a:r>
              <a:rPr lang="en-US" sz="1100" dirty="0" smtClean="0"/>
              <a:t>Come join us at the </a:t>
            </a:r>
          </a:p>
          <a:p>
            <a:r>
              <a:rPr lang="en-US" sz="800" dirty="0" smtClean="0"/>
              <a:t>         </a:t>
            </a:r>
            <a:r>
              <a:rPr lang="en-US" sz="1400" b="1" dirty="0" smtClean="0"/>
              <a:t>Black History / Women’s History Celebration</a:t>
            </a:r>
          </a:p>
          <a:p>
            <a:r>
              <a:rPr lang="en-US" sz="1200" b="1" dirty="0" smtClean="0"/>
              <a:t>                     </a:t>
            </a:r>
            <a:r>
              <a:rPr lang="en-US" sz="1400" dirty="0" smtClean="0">
                <a:solidFill>
                  <a:srgbClr val="FF0000"/>
                </a:solidFill>
              </a:rPr>
              <a:t>Wednesday, February 15, 2012</a:t>
            </a:r>
          </a:p>
          <a:p>
            <a:r>
              <a:rPr lang="en-US" sz="1400" dirty="0"/>
              <a:t> </a:t>
            </a:r>
            <a:r>
              <a:rPr lang="en-US" sz="1400" dirty="0" smtClean="0"/>
              <a:t>                                         5:00 pm</a:t>
            </a:r>
          </a:p>
          <a:p>
            <a:r>
              <a:rPr lang="en-US" sz="1400" dirty="0"/>
              <a:t> </a:t>
            </a:r>
            <a:r>
              <a:rPr lang="en-US" sz="1400" dirty="0" smtClean="0"/>
              <a:t>                       NYSUT Conference Center</a:t>
            </a:r>
          </a:p>
          <a:p>
            <a:r>
              <a:rPr lang="en-US" sz="1400" dirty="0"/>
              <a:t> </a:t>
            </a:r>
            <a:r>
              <a:rPr lang="en-US" sz="1400" dirty="0" smtClean="0"/>
              <a:t>                                   30 N. Union St.</a:t>
            </a:r>
          </a:p>
          <a:p>
            <a:r>
              <a:rPr lang="en-US" sz="1200" dirty="0"/>
              <a:t> </a:t>
            </a:r>
            <a:r>
              <a:rPr lang="en-US" sz="1200" dirty="0" smtClean="0"/>
              <a:t>         </a:t>
            </a:r>
            <a:r>
              <a:rPr lang="en-US" sz="1200" dirty="0" smtClean="0">
                <a:solidFill>
                  <a:srgbClr val="00B050"/>
                </a:solidFill>
              </a:rPr>
              <a:t>Reserve your seat- call 454-1380 by Friday, Feb. 10</a:t>
            </a:r>
            <a:r>
              <a:rPr lang="en-US" sz="1200" baseline="30000" dirty="0" smtClean="0">
                <a:solidFill>
                  <a:srgbClr val="00B050"/>
                </a:solidFill>
              </a:rPr>
              <a:t>th</a:t>
            </a:r>
            <a:r>
              <a:rPr lang="en-US" sz="1200" dirty="0" smtClean="0">
                <a:solidFill>
                  <a:srgbClr val="00B050"/>
                </a:solidFill>
              </a:rPr>
              <a:t>.</a:t>
            </a:r>
            <a:endParaRPr lang="en-US" sz="1200" dirty="0">
              <a:solidFill>
                <a:srgbClr val="00B050"/>
              </a:solidFill>
            </a:endParaRPr>
          </a:p>
        </p:txBody>
      </p:sp>
      <p:sp>
        <p:nvSpPr>
          <p:cNvPr id="2" name="Rectangle 1"/>
          <p:cNvSpPr/>
          <p:nvPr/>
        </p:nvSpPr>
        <p:spPr>
          <a:xfrm>
            <a:off x="3385169" y="1956761"/>
            <a:ext cx="3135662" cy="5693866"/>
          </a:xfrm>
          <a:prstGeom prst="rect">
            <a:avLst/>
          </a:prstGeom>
        </p:spPr>
        <p:txBody>
          <a:bodyPr wrap="square">
            <a:spAutoFit/>
          </a:bodyPr>
          <a:lstStyle/>
          <a:p>
            <a:r>
              <a:rPr lang="en-US" dirty="0"/>
              <a:t> </a:t>
            </a:r>
            <a:r>
              <a:rPr lang="en-US" sz="1400" dirty="0">
                <a:solidFill>
                  <a:srgbClr val="FF0000"/>
                </a:solidFill>
              </a:rPr>
              <a:t>A Tribute to Stephanie </a:t>
            </a:r>
            <a:r>
              <a:rPr lang="en-US" sz="1400" dirty="0" smtClean="0">
                <a:solidFill>
                  <a:srgbClr val="FF0000"/>
                </a:solidFill>
              </a:rPr>
              <a:t>Dorn</a:t>
            </a:r>
            <a:endParaRPr lang="en-US" dirty="0"/>
          </a:p>
          <a:p>
            <a:r>
              <a:rPr lang="en-US" dirty="0"/>
              <a:t>Who was Stephanie Dorn? </a:t>
            </a:r>
          </a:p>
          <a:p>
            <a:r>
              <a:rPr lang="en-US" dirty="0"/>
              <a:t>By Dorothy Tisdale, TA @ #8 </a:t>
            </a:r>
            <a:r>
              <a:rPr lang="en-US" dirty="0" smtClean="0"/>
              <a:t>School</a:t>
            </a:r>
            <a:endParaRPr lang="en-US" dirty="0"/>
          </a:p>
          <a:p>
            <a:r>
              <a:rPr lang="en-US" dirty="0" smtClean="0"/>
              <a:t>Stephanie </a:t>
            </a:r>
            <a:r>
              <a:rPr lang="en-US" dirty="0"/>
              <a:t>was a women of style, fashion, and grace; she could walk around all day in three inch heels and never miss a beat. She had a smile that would light up any room. Stephanie loved to dance, she loved to make others laugh, but most of all she loved children. Her job was working with students that had difficulties coping at </a:t>
            </a:r>
            <a:r>
              <a:rPr lang="en-US" dirty="0" smtClean="0"/>
              <a:t>times. </a:t>
            </a:r>
            <a:r>
              <a:rPr lang="en-US" dirty="0"/>
              <a:t>N</a:t>
            </a:r>
            <a:r>
              <a:rPr lang="en-US" dirty="0" smtClean="0"/>
              <a:t>ot </a:t>
            </a:r>
            <a:r>
              <a:rPr lang="en-US" dirty="0"/>
              <a:t>once did she make them feel as if they did not belong. Stephanie did more than help students’ cope, she taught them why it was important to learn to cope in this world and gave them a reason to be successful. Her office was a safe haven for students, a place to share what was troubling them; where they felt safe and comfortable, so much so, that they did not </a:t>
            </a:r>
            <a:r>
              <a:rPr lang="en-US" dirty="0" smtClean="0"/>
              <a:t>have to leave </a:t>
            </a:r>
            <a:r>
              <a:rPr lang="en-US" dirty="0"/>
              <a:t>when their time was up.</a:t>
            </a:r>
          </a:p>
          <a:p>
            <a:r>
              <a:rPr lang="en-US" dirty="0"/>
              <a:t>I remember going to her office on several occasions and observing her work with students. She did it with such care and love; as if she was working  with her own biological children or grandchildren. Stephanie was more than a Primary Project counselor, she became the healer of students that were hurting, angry or ready to give up. She gave them the courage to keep trying and to do the right thing, and for those very reasons they would always stay close by her side. Many students wanted to come to her because they knew she cared, she was there for them, and ready to listen to what they had to say.</a:t>
            </a:r>
          </a:p>
          <a:p>
            <a:r>
              <a:rPr lang="en-US" dirty="0"/>
              <a:t>Ms. Stephanie Dorn, a woman that God </a:t>
            </a:r>
            <a:r>
              <a:rPr lang="en-US" dirty="0" smtClean="0"/>
              <a:t>wanted more </a:t>
            </a:r>
            <a:r>
              <a:rPr lang="en-US" dirty="0"/>
              <a:t>than we </a:t>
            </a:r>
            <a:r>
              <a:rPr lang="en-US" dirty="0" smtClean="0"/>
              <a:t>needed her, </a:t>
            </a:r>
            <a:r>
              <a:rPr lang="en-US" dirty="0"/>
              <a:t>and for that reason He called her home because </a:t>
            </a:r>
            <a:r>
              <a:rPr lang="en-US" dirty="0" smtClean="0"/>
              <a:t>her job down here was done and she had fulfilled her purpose; working with children and giving</a:t>
            </a:r>
          </a:p>
          <a:p>
            <a:r>
              <a:rPr lang="en-US" dirty="0"/>
              <a:t>t</a:t>
            </a:r>
            <a:r>
              <a:rPr lang="en-US" dirty="0" smtClean="0"/>
              <a:t>hem the things they needed. We will miss her dearly and because of her passing, Roberto Clemente School #8 will never be the same .</a:t>
            </a:r>
            <a:endParaRPr lang="en-US" dirty="0"/>
          </a:p>
        </p:txBody>
      </p:sp>
      <p:pic>
        <p:nvPicPr>
          <p:cNvPr id="3074"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11562" y="7543800"/>
            <a:ext cx="2682875" cy="1390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71450" y="5334000"/>
            <a:ext cx="3124200" cy="2308324"/>
          </a:xfrm>
          <a:prstGeom prst="rect">
            <a:avLst/>
          </a:prstGeom>
          <a:noFill/>
        </p:spPr>
        <p:txBody>
          <a:bodyPr wrap="square" rtlCol="0">
            <a:spAutoFit/>
          </a:bodyPr>
          <a:lstStyle/>
          <a:p>
            <a:r>
              <a:rPr lang="en-US" sz="1400" dirty="0" smtClean="0">
                <a:solidFill>
                  <a:srgbClr val="FF0000"/>
                </a:solidFill>
              </a:rPr>
              <a:t>Did You Hear?</a:t>
            </a:r>
          </a:p>
          <a:p>
            <a:r>
              <a:rPr lang="en-US" dirty="0" smtClean="0"/>
              <a:t>Ms. Edwards class at #29 School, Room 110, celebrated</a:t>
            </a:r>
          </a:p>
          <a:p>
            <a:r>
              <a:rPr lang="en-US" dirty="0" smtClean="0">
                <a:solidFill>
                  <a:srgbClr val="00B050"/>
                </a:solidFill>
              </a:rPr>
              <a:t>Kwanzaa</a:t>
            </a:r>
            <a:r>
              <a:rPr lang="en-US" dirty="0" smtClean="0"/>
              <a:t> this year! Kwanzaa celebrates the history and </a:t>
            </a:r>
          </a:p>
          <a:p>
            <a:r>
              <a:rPr lang="en-US" dirty="0" smtClean="0"/>
              <a:t>culture of African Americans. There are seven principles;</a:t>
            </a:r>
          </a:p>
          <a:p>
            <a:r>
              <a:rPr lang="en-US" dirty="0" err="1" smtClean="0">
                <a:solidFill>
                  <a:srgbClr val="00B050"/>
                </a:solidFill>
              </a:rPr>
              <a:t>Umoja</a:t>
            </a:r>
            <a:r>
              <a:rPr lang="en-US" dirty="0" smtClean="0">
                <a:solidFill>
                  <a:srgbClr val="00B050"/>
                </a:solidFill>
              </a:rPr>
              <a:t>, </a:t>
            </a:r>
            <a:r>
              <a:rPr lang="en-US" dirty="0" err="1" smtClean="0">
                <a:solidFill>
                  <a:srgbClr val="00B050"/>
                </a:solidFill>
              </a:rPr>
              <a:t>Kujichagulia</a:t>
            </a:r>
            <a:r>
              <a:rPr lang="en-US" dirty="0" smtClean="0">
                <a:solidFill>
                  <a:srgbClr val="00B050"/>
                </a:solidFill>
              </a:rPr>
              <a:t>, </a:t>
            </a:r>
            <a:r>
              <a:rPr lang="en-US" dirty="0" err="1" smtClean="0">
                <a:solidFill>
                  <a:srgbClr val="00B050"/>
                </a:solidFill>
              </a:rPr>
              <a:t>Ujima</a:t>
            </a:r>
            <a:r>
              <a:rPr lang="en-US" dirty="0" smtClean="0">
                <a:solidFill>
                  <a:srgbClr val="00B050"/>
                </a:solidFill>
              </a:rPr>
              <a:t>, </a:t>
            </a:r>
            <a:r>
              <a:rPr lang="en-US" dirty="0" err="1" smtClean="0">
                <a:solidFill>
                  <a:srgbClr val="00B050"/>
                </a:solidFill>
              </a:rPr>
              <a:t>Ujamaa</a:t>
            </a:r>
            <a:r>
              <a:rPr lang="en-US" dirty="0" smtClean="0">
                <a:solidFill>
                  <a:srgbClr val="00B050"/>
                </a:solidFill>
              </a:rPr>
              <a:t>, </a:t>
            </a:r>
            <a:r>
              <a:rPr lang="en-US" dirty="0" err="1" smtClean="0">
                <a:solidFill>
                  <a:srgbClr val="00B050"/>
                </a:solidFill>
              </a:rPr>
              <a:t>Nia</a:t>
            </a:r>
            <a:r>
              <a:rPr lang="en-US" dirty="0" smtClean="0">
                <a:solidFill>
                  <a:srgbClr val="00B050"/>
                </a:solidFill>
              </a:rPr>
              <a:t>, </a:t>
            </a:r>
            <a:r>
              <a:rPr lang="en-US" dirty="0" err="1" smtClean="0">
                <a:solidFill>
                  <a:srgbClr val="00B050"/>
                </a:solidFill>
              </a:rPr>
              <a:t>Kuumba</a:t>
            </a:r>
            <a:r>
              <a:rPr lang="en-US" dirty="0" smtClean="0">
                <a:solidFill>
                  <a:srgbClr val="00B050"/>
                </a:solidFill>
              </a:rPr>
              <a:t> and </a:t>
            </a:r>
            <a:r>
              <a:rPr lang="en-US" dirty="0" err="1" smtClean="0">
                <a:solidFill>
                  <a:srgbClr val="00B050"/>
                </a:solidFill>
              </a:rPr>
              <a:t>Iman</a:t>
            </a:r>
            <a:r>
              <a:rPr lang="en-US" dirty="0" smtClean="0"/>
              <a:t>.</a:t>
            </a:r>
          </a:p>
          <a:p>
            <a:r>
              <a:rPr lang="en-US" dirty="0" smtClean="0"/>
              <a:t>Each day we shared a principle and what it represented.</a:t>
            </a:r>
          </a:p>
          <a:p>
            <a:r>
              <a:rPr lang="en-US" dirty="0" smtClean="0"/>
              <a:t>We then shared food in celebration. On the last day, our class had a Kwanzaa feast. The kids enjoyed learning  about Kwanzaa and doing creative activities. It was important for our children to </a:t>
            </a:r>
            <a:r>
              <a:rPr lang="en-US" dirty="0" err="1" smtClean="0"/>
              <a:t>learn,and</a:t>
            </a:r>
            <a:r>
              <a:rPr lang="en-US" dirty="0" smtClean="0"/>
              <a:t> reflect on the culture and history. Want to learn more on Kwanzaa? Go to www. Kwanzaa.com/. Submitted by </a:t>
            </a:r>
            <a:r>
              <a:rPr lang="en-US" dirty="0" err="1" smtClean="0"/>
              <a:t>Mrs.Doyle</a:t>
            </a:r>
            <a:r>
              <a:rPr lang="en-US" dirty="0" smtClean="0"/>
              <a:t>, Mrs. Johnson, Mrs. Dukes, and Mr. Brown.</a:t>
            </a:r>
            <a:endParaRPr lang="en-US" dirty="0"/>
          </a:p>
        </p:txBody>
      </p:sp>
      <p:cxnSp>
        <p:nvCxnSpPr>
          <p:cNvPr id="10" name="Straight Connector 9"/>
          <p:cNvCxnSpPr/>
          <p:nvPr/>
        </p:nvCxnSpPr>
        <p:spPr>
          <a:xfrm>
            <a:off x="228600" y="5257800"/>
            <a:ext cx="3067050" cy="0"/>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71450" y="7749510"/>
            <a:ext cx="3238500" cy="1184940"/>
          </a:xfrm>
          <a:prstGeom prst="rect">
            <a:avLst/>
          </a:prstGeom>
          <a:noFill/>
        </p:spPr>
        <p:txBody>
          <a:bodyPr wrap="square" rtlCol="0">
            <a:spAutoFit/>
          </a:bodyPr>
          <a:lstStyle/>
          <a:p>
            <a:r>
              <a:rPr lang="en-US" sz="1100" b="1" dirty="0" smtClean="0"/>
              <a:t>Calendar of Events:</a:t>
            </a:r>
          </a:p>
          <a:p>
            <a:r>
              <a:rPr lang="en-US" dirty="0" smtClean="0"/>
              <a:t>Jan. 26</a:t>
            </a:r>
            <a:r>
              <a:rPr lang="en-US" baseline="30000" dirty="0" smtClean="0"/>
              <a:t>th</a:t>
            </a:r>
            <a:r>
              <a:rPr lang="en-US" dirty="0" smtClean="0"/>
              <a:t> Board of Education 6:30pm @ Central Office</a:t>
            </a:r>
          </a:p>
          <a:p>
            <a:r>
              <a:rPr lang="en-US" dirty="0" smtClean="0"/>
              <a:t>Feb. 15</a:t>
            </a:r>
            <a:r>
              <a:rPr lang="en-US" baseline="30000" dirty="0" smtClean="0"/>
              <a:t>th</a:t>
            </a:r>
            <a:r>
              <a:rPr lang="en-US" dirty="0" smtClean="0"/>
              <a:t> Black History/Women’s History Celebration</a:t>
            </a:r>
          </a:p>
          <a:p>
            <a:r>
              <a:rPr lang="en-US" dirty="0"/>
              <a:t> </a:t>
            </a:r>
            <a:r>
              <a:rPr lang="en-US" dirty="0" smtClean="0"/>
              <a:t>                5:00pm NYSUT Conference Center</a:t>
            </a:r>
          </a:p>
          <a:p>
            <a:r>
              <a:rPr lang="en-US" dirty="0" smtClean="0"/>
              <a:t>Feb. 16</a:t>
            </a:r>
            <a:r>
              <a:rPr lang="en-US" baseline="30000" dirty="0" smtClean="0"/>
              <a:t>th</a:t>
            </a:r>
            <a:r>
              <a:rPr lang="en-US" dirty="0" smtClean="0"/>
              <a:t> Board of Education 6:30pm @ Central Office</a:t>
            </a:r>
          </a:p>
          <a:p>
            <a:r>
              <a:rPr lang="en-US" dirty="0" smtClean="0"/>
              <a:t>Feb.  20</a:t>
            </a:r>
            <a:r>
              <a:rPr lang="en-US" baseline="30000" dirty="0" smtClean="0"/>
              <a:t>th</a:t>
            </a:r>
            <a:r>
              <a:rPr lang="en-US" dirty="0" smtClean="0"/>
              <a:t> President’s Day (paid holiday)</a:t>
            </a:r>
          </a:p>
          <a:p>
            <a:r>
              <a:rPr lang="en-US" dirty="0" smtClean="0"/>
              <a:t>Feb. 20</a:t>
            </a:r>
            <a:r>
              <a:rPr lang="en-US" baseline="30000" dirty="0" smtClean="0"/>
              <a:t>th</a:t>
            </a:r>
            <a:r>
              <a:rPr lang="en-US" dirty="0" smtClean="0"/>
              <a:t>  -24</a:t>
            </a:r>
            <a:r>
              <a:rPr lang="en-US" baseline="30000" dirty="0" smtClean="0"/>
              <a:t>th</a:t>
            </a:r>
            <a:r>
              <a:rPr lang="en-US" dirty="0" smtClean="0"/>
              <a:t>  Recess</a:t>
            </a:r>
            <a:endParaRPr lang="en-US" dirty="0"/>
          </a:p>
        </p:txBody>
      </p:sp>
      <p:cxnSp>
        <p:nvCxnSpPr>
          <p:cNvPr id="14" name="Straight Connector 13"/>
          <p:cNvCxnSpPr/>
          <p:nvPr/>
        </p:nvCxnSpPr>
        <p:spPr>
          <a:xfrm>
            <a:off x="228600" y="7650627"/>
            <a:ext cx="3156569" cy="0"/>
          </a:xfrm>
          <a:prstGeom prst="line">
            <a:avLst/>
          </a:prstGeom>
        </p:spPr>
        <p:style>
          <a:lnRef idx="1">
            <a:schemeClr val="accent1"/>
          </a:lnRef>
          <a:fillRef idx="0">
            <a:schemeClr val="accent1"/>
          </a:fillRef>
          <a:effectRef idx="0">
            <a:schemeClr val="accent1"/>
          </a:effectRef>
          <a:fontRef idx="minor">
            <a:schemeClr val="tx1"/>
          </a:fontRef>
        </p:style>
      </p:cxnSp>
      <p:pic>
        <p:nvPicPr>
          <p:cNvPr id="3076" name="Picture 4" descr="C:\Documents and Settings\Property of RAP\Local Settings\Temporary Internet Files\Content.IE5\CHJ15O30\MC900336089[1].wmf"/>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568253" y="1984198"/>
            <a:ext cx="748420" cy="5596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6705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0" y="381000"/>
            <a:ext cx="6858000" cy="1219200"/>
          </a:xfrm>
          <a:solidFill>
            <a:schemeClr val="bg1"/>
          </a:solidFill>
          <a:ln w="57150" cmpd="thinThick">
            <a:solidFill>
              <a:schemeClr val="tx1">
                <a:lumMod val="95000"/>
                <a:lumOff val="5000"/>
              </a:schemeClr>
            </a:solidFill>
          </a:ln>
        </p:spPr>
        <p:txBody>
          <a:bodyPr>
            <a:normAutofit/>
          </a:bodyPr>
          <a:lstStyle/>
          <a:p>
            <a:pPr eaLnBrk="1" hangingPunct="1">
              <a:defRPr/>
            </a:pPr>
            <a:r>
              <a:rPr lang="en-US" sz="1300" dirty="0" smtClean="0"/>
              <a:t>                </a:t>
            </a:r>
            <a:r>
              <a:rPr lang="en-US" sz="3600" dirty="0" smtClean="0"/>
              <a:t>Happy Birthday from R.A.P!!</a:t>
            </a:r>
            <a:r>
              <a:rPr lang="en-US" sz="1300" dirty="0" smtClean="0"/>
              <a:t>              </a:t>
            </a:r>
            <a:br>
              <a:rPr lang="en-US" sz="1300" dirty="0" smtClean="0"/>
            </a:br>
            <a:r>
              <a:rPr lang="en-US" sz="1300" dirty="0" smtClean="0"/>
              <a:t>                                                          </a:t>
            </a:r>
            <a:r>
              <a:rPr lang="en-US" sz="1000" dirty="0" smtClean="0"/>
              <a:t>According to RAPS latest Information</a:t>
            </a:r>
          </a:p>
        </p:txBody>
      </p:sp>
      <p:sp>
        <p:nvSpPr>
          <p:cNvPr id="22530" name="Text Placeholder 9"/>
          <p:cNvSpPr>
            <a:spLocks noGrp="1"/>
          </p:cNvSpPr>
          <p:nvPr>
            <p:ph type="body" sz="half" idx="2"/>
          </p:nvPr>
        </p:nvSpPr>
        <p:spPr>
          <a:xfrm>
            <a:off x="152400" y="1676400"/>
            <a:ext cx="3200400" cy="5791200"/>
          </a:xfrm>
          <a:solidFill>
            <a:schemeClr val="bg1"/>
          </a:solidFill>
          <a:ln w="57150">
            <a:solidFill>
              <a:schemeClr val="tx1"/>
            </a:solidFill>
          </a:ln>
        </p:spPr>
        <p:txBody>
          <a:bodyPr/>
          <a:lstStyle/>
          <a:p>
            <a:pPr algn="ctr" eaLnBrk="1" hangingPunct="1"/>
            <a:r>
              <a:rPr lang="en-US" sz="1600" dirty="0" smtClean="0"/>
              <a:t>JANUARY 2011</a:t>
            </a:r>
          </a:p>
          <a:p>
            <a:pPr algn="ctr" eaLnBrk="1" hangingPunct="1"/>
            <a:endParaRPr lang="en-US" sz="1600" dirty="0" smtClean="0"/>
          </a:p>
          <a:p>
            <a:pPr eaLnBrk="1" hangingPunct="1"/>
            <a:r>
              <a:rPr lang="en-US" sz="800" dirty="0" smtClean="0"/>
              <a:t>Oscar Beasley		Selena Johnson</a:t>
            </a:r>
          </a:p>
          <a:p>
            <a:pPr eaLnBrk="1" hangingPunct="1"/>
            <a:r>
              <a:rPr lang="en-US" sz="800" dirty="0" smtClean="0"/>
              <a:t>Rachel </a:t>
            </a:r>
            <a:r>
              <a:rPr lang="en-US" sz="800" dirty="0" err="1" smtClean="0"/>
              <a:t>Bigby</a:t>
            </a:r>
            <a:r>
              <a:rPr lang="en-US" sz="800" dirty="0" smtClean="0"/>
              <a:t>		Lydia Jones</a:t>
            </a:r>
          </a:p>
          <a:p>
            <a:pPr eaLnBrk="1" hangingPunct="1"/>
            <a:r>
              <a:rPr lang="en-US" sz="800" dirty="0" smtClean="0"/>
              <a:t>Ernestine Brown		Doris McKenzie</a:t>
            </a:r>
          </a:p>
          <a:p>
            <a:pPr eaLnBrk="1" hangingPunct="1"/>
            <a:r>
              <a:rPr lang="en-US" sz="800" dirty="0" smtClean="0"/>
              <a:t>Susann </a:t>
            </a:r>
            <a:r>
              <a:rPr lang="en-US" sz="800" dirty="0" err="1" smtClean="0"/>
              <a:t>Buehner</a:t>
            </a:r>
            <a:r>
              <a:rPr lang="en-US" sz="800" dirty="0" smtClean="0"/>
              <a:t>		</a:t>
            </a:r>
            <a:r>
              <a:rPr lang="en-US" sz="800" dirty="0" err="1" smtClean="0"/>
              <a:t>Magaly</a:t>
            </a:r>
            <a:r>
              <a:rPr lang="en-US" sz="800" dirty="0" smtClean="0"/>
              <a:t> </a:t>
            </a:r>
            <a:r>
              <a:rPr lang="en-US" sz="800" dirty="0" err="1" smtClean="0"/>
              <a:t>Montalvo</a:t>
            </a:r>
            <a:endParaRPr lang="en-US" sz="800" dirty="0" smtClean="0"/>
          </a:p>
          <a:p>
            <a:pPr eaLnBrk="1" hangingPunct="1"/>
            <a:r>
              <a:rPr lang="en-US" sz="800" dirty="0" smtClean="0"/>
              <a:t>Bart Cherry		</a:t>
            </a:r>
            <a:r>
              <a:rPr lang="en-US" sz="800" dirty="0" err="1" smtClean="0"/>
              <a:t>Lakita</a:t>
            </a:r>
            <a:r>
              <a:rPr lang="en-US" sz="800" dirty="0" smtClean="0"/>
              <a:t> </a:t>
            </a:r>
            <a:r>
              <a:rPr lang="en-US" sz="800" dirty="0" err="1" smtClean="0"/>
              <a:t>Munden</a:t>
            </a:r>
            <a:endParaRPr lang="en-US" sz="800" dirty="0" smtClean="0"/>
          </a:p>
          <a:p>
            <a:pPr eaLnBrk="1" hangingPunct="1"/>
            <a:r>
              <a:rPr lang="en-US" sz="800" dirty="0" err="1" smtClean="0"/>
              <a:t>Faythella</a:t>
            </a:r>
            <a:r>
              <a:rPr lang="en-US" sz="800" dirty="0" smtClean="0"/>
              <a:t> Cooper		Kimberly Ridgeway	</a:t>
            </a:r>
          </a:p>
          <a:p>
            <a:pPr eaLnBrk="1" hangingPunct="1"/>
            <a:r>
              <a:rPr lang="en-US" sz="800" dirty="0" smtClean="0"/>
              <a:t>Laurie </a:t>
            </a:r>
            <a:r>
              <a:rPr lang="en-US" sz="800" dirty="0" err="1" smtClean="0"/>
              <a:t>Damiano</a:t>
            </a:r>
            <a:r>
              <a:rPr lang="en-US" sz="800" dirty="0" smtClean="0"/>
              <a:t>		Debra  Oldenburg</a:t>
            </a:r>
          </a:p>
          <a:p>
            <a:pPr eaLnBrk="1" hangingPunct="1"/>
            <a:r>
              <a:rPr lang="en-US" sz="800" dirty="0" smtClean="0"/>
              <a:t>Amy </a:t>
            </a:r>
            <a:r>
              <a:rPr lang="en-US" sz="800" dirty="0" err="1" smtClean="0"/>
              <a:t>Demis</a:t>
            </a:r>
            <a:r>
              <a:rPr lang="en-US" sz="800" dirty="0" smtClean="0"/>
              <a:t>		Mercedes Perez</a:t>
            </a:r>
          </a:p>
          <a:p>
            <a:pPr eaLnBrk="1" hangingPunct="1"/>
            <a:r>
              <a:rPr lang="en-US" sz="800" dirty="0" smtClean="0"/>
              <a:t>Leonard </a:t>
            </a:r>
            <a:r>
              <a:rPr lang="en-US" sz="800" dirty="0" err="1" smtClean="0"/>
              <a:t>Dunigan</a:t>
            </a:r>
            <a:r>
              <a:rPr lang="en-US" sz="800" dirty="0" smtClean="0"/>
              <a:t>		Jackie Sims</a:t>
            </a:r>
          </a:p>
          <a:p>
            <a:pPr eaLnBrk="1" hangingPunct="1"/>
            <a:r>
              <a:rPr lang="en-US" sz="800" dirty="0" err="1" smtClean="0"/>
              <a:t>Ledell</a:t>
            </a:r>
            <a:r>
              <a:rPr lang="en-US" sz="800" dirty="0" smtClean="0"/>
              <a:t> Giles		Gwendolyn Smith</a:t>
            </a:r>
          </a:p>
          <a:p>
            <a:pPr eaLnBrk="1" hangingPunct="1"/>
            <a:r>
              <a:rPr lang="en-US" sz="800" dirty="0" smtClean="0"/>
              <a:t>Lucia </a:t>
            </a:r>
            <a:r>
              <a:rPr lang="en-US" sz="800" dirty="0" err="1" smtClean="0"/>
              <a:t>Nazario</a:t>
            </a:r>
            <a:r>
              <a:rPr lang="en-US" sz="800" dirty="0" smtClean="0"/>
              <a:t>-Hernandez	Beverly Simmons</a:t>
            </a:r>
          </a:p>
          <a:p>
            <a:pPr eaLnBrk="1" hangingPunct="1"/>
            <a:r>
              <a:rPr lang="en-US" sz="800" dirty="0" smtClean="0"/>
              <a:t>Andre Hicks		Yvette Smothers</a:t>
            </a:r>
          </a:p>
          <a:p>
            <a:pPr eaLnBrk="1" hangingPunct="1"/>
            <a:r>
              <a:rPr lang="en-US" sz="800" dirty="0" smtClean="0"/>
              <a:t>Kristine Hooker		Natasha Williams		</a:t>
            </a:r>
          </a:p>
          <a:p>
            <a:pPr eaLnBrk="1" hangingPunct="1"/>
            <a:r>
              <a:rPr lang="en-US" sz="1000" dirty="0" smtClean="0">
                <a:solidFill>
                  <a:srgbClr val="FF0000"/>
                </a:solidFill>
              </a:rPr>
              <a:t>Oops- The following members names were left out of       the December Birthday list- Happy Belated Birthday!</a:t>
            </a:r>
          </a:p>
          <a:p>
            <a:pPr eaLnBrk="1" hangingPunct="1"/>
            <a:r>
              <a:rPr lang="en-US" sz="1000" dirty="0" smtClean="0">
                <a:solidFill>
                  <a:srgbClr val="FF0000"/>
                </a:solidFill>
              </a:rPr>
              <a:t>Nancy Case                                        </a:t>
            </a:r>
          </a:p>
          <a:p>
            <a:pPr eaLnBrk="1" hangingPunct="1"/>
            <a:r>
              <a:rPr lang="en-US" sz="1000" dirty="0" smtClean="0">
                <a:solidFill>
                  <a:srgbClr val="FF0000"/>
                </a:solidFill>
              </a:rPr>
              <a:t>Donnie Leigh</a:t>
            </a:r>
          </a:p>
          <a:p>
            <a:pPr eaLnBrk="1" hangingPunct="1"/>
            <a:r>
              <a:rPr lang="en-US" sz="1000" dirty="0" smtClean="0">
                <a:solidFill>
                  <a:srgbClr val="FF0000"/>
                </a:solidFill>
              </a:rPr>
              <a:t>Terry </a:t>
            </a:r>
            <a:r>
              <a:rPr lang="en-US" sz="1000" dirty="0" err="1" smtClean="0">
                <a:solidFill>
                  <a:srgbClr val="FF0000"/>
                </a:solidFill>
              </a:rPr>
              <a:t>Spiva</a:t>
            </a:r>
            <a:endParaRPr lang="en-US" sz="1000" dirty="0" smtClean="0">
              <a:solidFill>
                <a:srgbClr val="FF0000"/>
              </a:solidFill>
            </a:endParaRPr>
          </a:p>
          <a:p>
            <a:pPr eaLnBrk="1" hangingPunct="1"/>
            <a:r>
              <a:rPr lang="en-US" sz="1000" dirty="0" smtClean="0">
                <a:solidFill>
                  <a:srgbClr val="FF0000"/>
                </a:solidFill>
              </a:rPr>
              <a:t>Cora Bell</a:t>
            </a:r>
          </a:p>
          <a:p>
            <a:pPr eaLnBrk="1" hangingPunct="1"/>
            <a:r>
              <a:rPr lang="en-US" sz="1000" dirty="0" smtClean="0">
                <a:solidFill>
                  <a:srgbClr val="FF0000"/>
                </a:solidFill>
              </a:rPr>
              <a:t>Sharron </a:t>
            </a:r>
            <a:r>
              <a:rPr lang="en-US" sz="1000" dirty="0" err="1" smtClean="0">
                <a:solidFill>
                  <a:srgbClr val="FF0000"/>
                </a:solidFill>
              </a:rPr>
              <a:t>Tindale</a:t>
            </a:r>
            <a:r>
              <a:rPr lang="en-US" sz="1000" dirty="0" smtClean="0"/>
              <a:t>		</a:t>
            </a:r>
          </a:p>
          <a:p>
            <a:pPr eaLnBrk="1" hangingPunct="1"/>
            <a:r>
              <a:rPr lang="en-US" sz="800" dirty="0" smtClean="0"/>
              <a:t>                                                                                                                  </a:t>
            </a:r>
          </a:p>
          <a:p>
            <a:pPr eaLnBrk="1" hangingPunct="1"/>
            <a:r>
              <a:rPr lang="en-US" sz="800" dirty="0" smtClean="0"/>
              <a:t>                                                                                                                                                                                                                             </a:t>
            </a:r>
          </a:p>
          <a:p>
            <a:pPr eaLnBrk="1" hangingPunct="1"/>
            <a:r>
              <a:rPr lang="en-US" sz="800" dirty="0" smtClean="0"/>
              <a:t>  </a:t>
            </a:r>
          </a:p>
          <a:p>
            <a:pPr eaLnBrk="1" hangingPunct="1"/>
            <a:endParaRPr lang="en-US" sz="800" dirty="0" smtClean="0"/>
          </a:p>
          <a:p>
            <a:pPr eaLnBrk="1" hangingPunct="1"/>
            <a:endParaRPr lang="en-US" sz="800" dirty="0" smtClean="0"/>
          </a:p>
          <a:p>
            <a:pPr eaLnBrk="1" hangingPunct="1"/>
            <a:endParaRPr lang="en-US" sz="800" dirty="0" smtClean="0"/>
          </a:p>
          <a:p>
            <a:pPr eaLnBrk="1" hangingPunct="1"/>
            <a:endParaRPr lang="en-US" sz="800" dirty="0" smtClean="0"/>
          </a:p>
          <a:p>
            <a:pPr eaLnBrk="1" hangingPunct="1"/>
            <a:endParaRPr lang="en-US" sz="800" dirty="0" smtClean="0"/>
          </a:p>
          <a:p>
            <a:pPr eaLnBrk="1" hangingPunct="1"/>
            <a:endParaRPr lang="en-US" sz="800" dirty="0" smtClean="0"/>
          </a:p>
          <a:p>
            <a:pPr eaLnBrk="1" hangingPunct="1"/>
            <a:endParaRPr lang="en-US" b="1" dirty="0" smtClean="0"/>
          </a:p>
          <a:p>
            <a:pPr eaLnBrk="1" hangingPunct="1"/>
            <a:endParaRPr lang="en-US" sz="2800" b="1" dirty="0" smtClean="0"/>
          </a:p>
        </p:txBody>
      </p:sp>
      <p:sp>
        <p:nvSpPr>
          <p:cNvPr id="22531" name="Rectangle 6"/>
          <p:cNvSpPr>
            <a:spLocks noGrp="1"/>
          </p:cNvSpPr>
          <p:nvPr>
            <p:ph type="body" sz="half" idx="4294967295"/>
          </p:nvPr>
        </p:nvSpPr>
        <p:spPr>
          <a:xfrm>
            <a:off x="3505200" y="1676399"/>
            <a:ext cx="3200400" cy="5791200"/>
          </a:xfrm>
          <a:solidFill>
            <a:schemeClr val="bg1"/>
          </a:solidFill>
          <a:ln w="57150">
            <a:solidFill>
              <a:schemeClr val="tx1"/>
            </a:solidFill>
          </a:ln>
        </p:spPr>
        <p:txBody>
          <a:bodyPr/>
          <a:lstStyle/>
          <a:p>
            <a:pPr>
              <a:buFont typeface="Arial" charset="0"/>
              <a:buNone/>
            </a:pPr>
            <a:r>
              <a:rPr lang="en-US" sz="1400" dirty="0" smtClean="0"/>
              <a:t>		FEBRUARY </a:t>
            </a:r>
            <a:r>
              <a:rPr lang="en-US" sz="1600" dirty="0" smtClean="0"/>
              <a:t> 2011</a:t>
            </a:r>
            <a:endParaRPr lang="en-US" sz="1600" dirty="0"/>
          </a:p>
          <a:p>
            <a:pPr>
              <a:buFont typeface="Arial" charset="0"/>
              <a:buNone/>
            </a:pPr>
            <a:r>
              <a:rPr lang="en-US" sz="800" dirty="0" smtClean="0"/>
              <a:t>Frances </a:t>
            </a:r>
            <a:r>
              <a:rPr lang="en-US" sz="800" dirty="0" err="1" smtClean="0"/>
              <a:t>Adger</a:t>
            </a:r>
            <a:r>
              <a:rPr lang="en-US" sz="800" dirty="0" smtClean="0"/>
              <a:t>		Roxanne Hills</a:t>
            </a:r>
          </a:p>
          <a:p>
            <a:pPr>
              <a:buFont typeface="Arial" charset="0"/>
              <a:buNone/>
            </a:pPr>
            <a:r>
              <a:rPr lang="en-US" sz="800" dirty="0" err="1" smtClean="0"/>
              <a:t>Anzetta</a:t>
            </a:r>
            <a:r>
              <a:rPr lang="en-US" sz="800" dirty="0" smtClean="0"/>
              <a:t> Alston		Terry Johnson</a:t>
            </a:r>
          </a:p>
          <a:p>
            <a:pPr>
              <a:buFont typeface="Arial" charset="0"/>
              <a:buNone/>
            </a:pPr>
            <a:r>
              <a:rPr lang="en-US" sz="800" dirty="0" smtClean="0"/>
              <a:t>Jennifer Anderson	                                  </a:t>
            </a:r>
            <a:r>
              <a:rPr lang="en-US" sz="800" dirty="0"/>
              <a:t> </a:t>
            </a:r>
            <a:r>
              <a:rPr lang="en-US" sz="800" dirty="0" smtClean="0"/>
              <a:t>     Robert  Jackson</a:t>
            </a:r>
          </a:p>
          <a:p>
            <a:pPr>
              <a:buFont typeface="Arial" charset="0"/>
              <a:buNone/>
            </a:pPr>
            <a:r>
              <a:rPr lang="en-US" sz="800" dirty="0" smtClean="0"/>
              <a:t>Osvaldo Arroyo		</a:t>
            </a:r>
            <a:r>
              <a:rPr lang="en-US" sz="800" dirty="0" err="1" smtClean="0"/>
              <a:t>Regine</a:t>
            </a:r>
            <a:r>
              <a:rPr lang="en-US" sz="800" dirty="0" smtClean="0"/>
              <a:t> Leonard</a:t>
            </a:r>
          </a:p>
          <a:p>
            <a:pPr>
              <a:buFont typeface="Arial" charset="0"/>
              <a:buNone/>
            </a:pPr>
            <a:r>
              <a:rPr lang="en-US" sz="800" dirty="0" smtClean="0"/>
              <a:t>Rosalind Bell		Chrystal Martin</a:t>
            </a:r>
          </a:p>
          <a:p>
            <a:pPr>
              <a:buFont typeface="Arial" charset="0"/>
              <a:buNone/>
            </a:pPr>
            <a:r>
              <a:rPr lang="en-US" sz="800" dirty="0" smtClean="0"/>
              <a:t>Carmen </a:t>
            </a:r>
            <a:r>
              <a:rPr lang="en-US" sz="800" dirty="0" err="1" smtClean="0"/>
              <a:t>Belliard</a:t>
            </a:r>
            <a:r>
              <a:rPr lang="en-US" sz="800" dirty="0" smtClean="0"/>
              <a:t>		Blanca </a:t>
            </a:r>
            <a:r>
              <a:rPr lang="en-US" sz="800" dirty="0" err="1" smtClean="0"/>
              <a:t>Melecio</a:t>
            </a:r>
            <a:endParaRPr lang="en-US" sz="800" dirty="0" smtClean="0"/>
          </a:p>
          <a:p>
            <a:pPr>
              <a:buFont typeface="Arial" charset="0"/>
              <a:buNone/>
            </a:pPr>
            <a:r>
              <a:rPr lang="en-US" sz="800" dirty="0" smtClean="0"/>
              <a:t>Tracy Best		</a:t>
            </a:r>
            <a:r>
              <a:rPr lang="en-US" sz="800" dirty="0" err="1" smtClean="0"/>
              <a:t>Kwana</a:t>
            </a:r>
            <a:r>
              <a:rPr lang="en-US" sz="800" dirty="0" smtClean="0"/>
              <a:t> </a:t>
            </a:r>
            <a:r>
              <a:rPr lang="en-US" sz="800" dirty="0" err="1" smtClean="0"/>
              <a:t>McMath</a:t>
            </a:r>
            <a:endParaRPr lang="en-US" sz="800" dirty="0" smtClean="0"/>
          </a:p>
          <a:p>
            <a:pPr>
              <a:buFont typeface="Arial" charset="0"/>
              <a:buNone/>
            </a:pPr>
            <a:r>
              <a:rPr lang="en-US" sz="800" dirty="0" smtClean="0"/>
              <a:t>Janice Brady		Charles McCloud</a:t>
            </a:r>
          </a:p>
          <a:p>
            <a:pPr>
              <a:buFont typeface="Arial" charset="0"/>
              <a:buNone/>
            </a:pPr>
            <a:r>
              <a:rPr lang="en-US" sz="800" dirty="0" smtClean="0"/>
              <a:t>Louis Crawford		Kenneth Muhammad</a:t>
            </a:r>
          </a:p>
          <a:p>
            <a:pPr>
              <a:buFont typeface="Arial" charset="0"/>
              <a:buNone/>
            </a:pPr>
            <a:r>
              <a:rPr lang="en-US" sz="800" dirty="0" smtClean="0"/>
              <a:t>Paul Coburn		</a:t>
            </a:r>
            <a:r>
              <a:rPr lang="en-US" sz="800" dirty="0" err="1" smtClean="0"/>
              <a:t>Ivette</a:t>
            </a:r>
            <a:r>
              <a:rPr lang="en-US" sz="800" dirty="0" smtClean="0"/>
              <a:t> Perez</a:t>
            </a:r>
          </a:p>
          <a:p>
            <a:pPr>
              <a:buFont typeface="Arial" charset="0"/>
              <a:buNone/>
            </a:pPr>
            <a:r>
              <a:rPr lang="en-US" sz="800" dirty="0" smtClean="0"/>
              <a:t>Lourdes Colon		Juana </a:t>
            </a:r>
            <a:r>
              <a:rPr lang="en-US" sz="800" dirty="0" err="1" smtClean="0"/>
              <a:t>Peguero</a:t>
            </a:r>
            <a:endParaRPr lang="en-US" sz="800" dirty="0" smtClean="0"/>
          </a:p>
          <a:p>
            <a:pPr>
              <a:buFont typeface="Arial" charset="0"/>
              <a:buNone/>
            </a:pPr>
            <a:r>
              <a:rPr lang="en-US" sz="800" dirty="0" smtClean="0"/>
              <a:t>Janice Cooper		Mary Peoples</a:t>
            </a:r>
          </a:p>
          <a:p>
            <a:pPr>
              <a:buFont typeface="Arial" charset="0"/>
              <a:buNone/>
            </a:pPr>
            <a:r>
              <a:rPr lang="en-US" sz="800" dirty="0" smtClean="0"/>
              <a:t>Charles Corley		Michael Poole</a:t>
            </a:r>
          </a:p>
          <a:p>
            <a:pPr>
              <a:buFont typeface="Arial" charset="0"/>
              <a:buNone/>
            </a:pPr>
            <a:r>
              <a:rPr lang="en-US" sz="800" dirty="0" smtClean="0"/>
              <a:t>Patricia Craddock		</a:t>
            </a:r>
            <a:r>
              <a:rPr lang="en-US" sz="800" dirty="0" err="1" smtClean="0"/>
              <a:t>Joannne</a:t>
            </a:r>
            <a:r>
              <a:rPr lang="en-US" sz="800" dirty="0" smtClean="0"/>
              <a:t> </a:t>
            </a:r>
            <a:r>
              <a:rPr lang="en-US" sz="800" dirty="0" err="1" smtClean="0"/>
              <a:t>Quattlebaum</a:t>
            </a:r>
            <a:endParaRPr lang="en-US" sz="800" dirty="0" smtClean="0"/>
          </a:p>
          <a:p>
            <a:pPr>
              <a:buFont typeface="Arial" charset="0"/>
              <a:buNone/>
            </a:pPr>
            <a:r>
              <a:rPr lang="en-US" sz="800" dirty="0" smtClean="0"/>
              <a:t>Sandra </a:t>
            </a:r>
            <a:r>
              <a:rPr lang="en-US" sz="800" dirty="0" err="1" smtClean="0"/>
              <a:t>DeWinde</a:t>
            </a:r>
            <a:r>
              <a:rPr lang="en-US" sz="800" dirty="0" smtClean="0"/>
              <a:t>		Linda </a:t>
            </a:r>
            <a:r>
              <a:rPr lang="en-US" sz="800" dirty="0" err="1" smtClean="0"/>
              <a:t>Romaneo</a:t>
            </a:r>
            <a:endParaRPr lang="en-US" sz="800" dirty="0" smtClean="0"/>
          </a:p>
          <a:p>
            <a:pPr>
              <a:buFont typeface="Arial" charset="0"/>
              <a:buNone/>
            </a:pPr>
            <a:r>
              <a:rPr lang="en-US" sz="800" dirty="0" err="1" smtClean="0"/>
              <a:t>Detrius</a:t>
            </a:r>
            <a:r>
              <a:rPr lang="en-US" sz="800" dirty="0" smtClean="0"/>
              <a:t> Dixie		Stacey Schuyler</a:t>
            </a:r>
          </a:p>
          <a:p>
            <a:pPr>
              <a:buFont typeface="Arial" charset="0"/>
              <a:buNone/>
            </a:pPr>
            <a:r>
              <a:rPr lang="en-US" sz="800" dirty="0" smtClean="0"/>
              <a:t>Lucy Dixon		</a:t>
            </a:r>
            <a:r>
              <a:rPr lang="en-US" sz="800" dirty="0" err="1" smtClean="0"/>
              <a:t>Clord</a:t>
            </a:r>
            <a:r>
              <a:rPr lang="en-US" sz="800" dirty="0" smtClean="0"/>
              <a:t> Sellers</a:t>
            </a:r>
          </a:p>
          <a:p>
            <a:pPr>
              <a:buFont typeface="Arial" charset="0"/>
              <a:buNone/>
            </a:pPr>
            <a:r>
              <a:rPr lang="en-US" sz="800" dirty="0" smtClean="0"/>
              <a:t>Desiree Doran		Lisa </a:t>
            </a:r>
            <a:r>
              <a:rPr lang="en-US" sz="800" dirty="0" err="1" smtClean="0"/>
              <a:t>Shurland</a:t>
            </a:r>
            <a:r>
              <a:rPr lang="en-US" sz="800" dirty="0" smtClean="0"/>
              <a:t> -Farrel</a:t>
            </a:r>
            <a:r>
              <a:rPr lang="en-US" sz="800" dirty="0"/>
              <a:t>l</a:t>
            </a:r>
            <a:endParaRPr lang="en-US" sz="800" dirty="0" smtClean="0"/>
          </a:p>
          <a:p>
            <a:pPr>
              <a:buFont typeface="Arial" charset="0"/>
              <a:buNone/>
            </a:pPr>
            <a:r>
              <a:rPr lang="en-US" sz="800" dirty="0" smtClean="0"/>
              <a:t>Belen </a:t>
            </a:r>
            <a:r>
              <a:rPr lang="en-US" sz="800" dirty="0" err="1" smtClean="0"/>
              <a:t>Ferrante</a:t>
            </a:r>
            <a:r>
              <a:rPr lang="en-US" sz="800" dirty="0" smtClean="0"/>
              <a:t> 		Angela Smith</a:t>
            </a:r>
          </a:p>
          <a:p>
            <a:pPr>
              <a:buFont typeface="Arial" charset="0"/>
              <a:buNone/>
            </a:pPr>
            <a:r>
              <a:rPr lang="en-US" sz="800" dirty="0" smtClean="0"/>
              <a:t>Belinda Frazier		Dennis Smith</a:t>
            </a:r>
          </a:p>
          <a:p>
            <a:pPr>
              <a:buFont typeface="Arial" charset="0"/>
              <a:buNone/>
            </a:pPr>
            <a:r>
              <a:rPr lang="en-US" sz="800" dirty="0" smtClean="0"/>
              <a:t>Aida Figueroa 		</a:t>
            </a:r>
            <a:r>
              <a:rPr lang="en-US" sz="800" dirty="0" err="1" smtClean="0"/>
              <a:t>ShaQueta</a:t>
            </a:r>
            <a:r>
              <a:rPr lang="en-US" sz="800" dirty="0" smtClean="0"/>
              <a:t> Starling</a:t>
            </a:r>
          </a:p>
          <a:p>
            <a:pPr>
              <a:buFont typeface="Arial" charset="0"/>
              <a:buNone/>
            </a:pPr>
            <a:r>
              <a:rPr lang="en-US" sz="800" dirty="0" err="1" smtClean="0"/>
              <a:t>Vidalina</a:t>
            </a:r>
            <a:r>
              <a:rPr lang="en-US" sz="800" dirty="0" smtClean="0"/>
              <a:t> Figueroa		Charlene Thomas</a:t>
            </a:r>
          </a:p>
          <a:p>
            <a:pPr>
              <a:buFont typeface="Arial" charset="0"/>
              <a:buNone/>
            </a:pPr>
            <a:r>
              <a:rPr lang="en-US" sz="800" dirty="0" smtClean="0"/>
              <a:t>Dan </a:t>
            </a:r>
            <a:r>
              <a:rPr lang="en-US" sz="800" dirty="0" err="1" smtClean="0"/>
              <a:t>Gayden</a:t>
            </a:r>
            <a:r>
              <a:rPr lang="en-US" sz="800" dirty="0" smtClean="0"/>
              <a:t>		Carmen L. Torres</a:t>
            </a:r>
          </a:p>
          <a:p>
            <a:pPr>
              <a:buFont typeface="Arial" charset="0"/>
              <a:buNone/>
            </a:pPr>
            <a:r>
              <a:rPr lang="en-US" sz="800" dirty="0" smtClean="0"/>
              <a:t>Patricia Gutierrez		</a:t>
            </a:r>
            <a:r>
              <a:rPr lang="en-US" sz="800" dirty="0" err="1" smtClean="0"/>
              <a:t>Nereida</a:t>
            </a:r>
            <a:r>
              <a:rPr lang="en-US" sz="800" dirty="0" smtClean="0"/>
              <a:t> </a:t>
            </a:r>
            <a:r>
              <a:rPr lang="en-US" sz="800" dirty="0" err="1" smtClean="0"/>
              <a:t>Valasquez</a:t>
            </a:r>
            <a:endParaRPr lang="en-US" sz="800" dirty="0" smtClean="0"/>
          </a:p>
          <a:p>
            <a:pPr>
              <a:buFont typeface="Arial" charset="0"/>
              <a:buNone/>
            </a:pPr>
            <a:r>
              <a:rPr lang="en-US" sz="800" dirty="0" err="1" smtClean="0"/>
              <a:t>Charlyn</a:t>
            </a:r>
            <a:r>
              <a:rPr lang="en-US" sz="800" dirty="0" smtClean="0"/>
              <a:t> Hicks		Sondra </a:t>
            </a:r>
            <a:r>
              <a:rPr lang="en-US" sz="800" dirty="0" err="1" smtClean="0"/>
              <a:t>Vorndran</a:t>
            </a:r>
            <a:endParaRPr lang="en-US" sz="800" dirty="0" smtClean="0"/>
          </a:p>
          <a:p>
            <a:pPr>
              <a:buFont typeface="Arial" charset="0"/>
              <a:buNone/>
            </a:pPr>
            <a:r>
              <a:rPr lang="en-US" sz="800" dirty="0" smtClean="0"/>
              <a:t>Christine </a:t>
            </a:r>
            <a:r>
              <a:rPr lang="en-US" sz="800" dirty="0" err="1" smtClean="0"/>
              <a:t>Hickson</a:t>
            </a:r>
            <a:r>
              <a:rPr lang="en-US" sz="800" dirty="0" smtClean="0"/>
              <a:t>		Kelly Warner</a:t>
            </a:r>
          </a:p>
          <a:p>
            <a:pPr>
              <a:buFont typeface="Arial" charset="0"/>
              <a:buNone/>
            </a:pPr>
            <a:r>
              <a:rPr lang="en-US" sz="800" dirty="0" smtClean="0"/>
              <a:t>Margaret </a:t>
            </a:r>
            <a:r>
              <a:rPr lang="en-US" sz="800" dirty="0" err="1" smtClean="0"/>
              <a:t>Zabek</a:t>
            </a:r>
            <a:endParaRPr lang="en-US" sz="800" dirty="0" smtClean="0"/>
          </a:p>
          <a:p>
            <a:pPr>
              <a:buFont typeface="Arial" charset="0"/>
              <a:buNone/>
            </a:pPr>
            <a:endParaRPr lang="en-US" sz="800" dirty="0" smtClean="0"/>
          </a:p>
          <a:p>
            <a:pPr>
              <a:buFont typeface="Arial" charset="0"/>
              <a:buNone/>
            </a:pPr>
            <a:endParaRPr lang="en-US" sz="800" dirty="0" smtClean="0"/>
          </a:p>
          <a:p>
            <a:pPr>
              <a:buFont typeface="Arial" charset="0"/>
              <a:buNone/>
            </a:pPr>
            <a:r>
              <a:rPr lang="en-US" sz="800" dirty="0" smtClean="0"/>
              <a:t>	</a:t>
            </a:r>
          </a:p>
          <a:p>
            <a:pPr>
              <a:buFont typeface="Arial" charset="0"/>
              <a:buNone/>
            </a:pPr>
            <a:endParaRPr lang="en-US" sz="1000" dirty="0" smtClean="0"/>
          </a:p>
          <a:p>
            <a:pPr>
              <a:lnSpc>
                <a:spcPct val="80000"/>
              </a:lnSpc>
              <a:buFont typeface="Arial" charset="0"/>
              <a:buNone/>
            </a:pPr>
            <a:endParaRPr lang="en-US" sz="400" dirty="0" smtClean="0"/>
          </a:p>
          <a:p>
            <a:pPr>
              <a:lnSpc>
                <a:spcPct val="80000"/>
              </a:lnSpc>
              <a:buFont typeface="Arial" charset="0"/>
              <a:buNone/>
            </a:pPr>
            <a:r>
              <a:rPr lang="en-US" sz="300" b="1" dirty="0" smtClean="0"/>
              <a:t>	                                                                 </a:t>
            </a:r>
          </a:p>
          <a:p>
            <a:pPr>
              <a:lnSpc>
                <a:spcPct val="80000"/>
              </a:lnSpc>
              <a:buFont typeface="Arial" charset="0"/>
              <a:buNone/>
            </a:pPr>
            <a:r>
              <a:rPr lang="en-US" sz="600" b="1" dirty="0" smtClean="0"/>
              <a:t>                </a:t>
            </a:r>
            <a:endParaRPr lang="en-US" sz="300" b="1" dirty="0" smtClean="0"/>
          </a:p>
          <a:p>
            <a:pPr algn="ctr">
              <a:lnSpc>
                <a:spcPct val="80000"/>
              </a:lnSpc>
              <a:buFont typeface="Arial" charset="0"/>
              <a:buNone/>
            </a:pPr>
            <a:endParaRPr lang="en-US" sz="600" b="1" dirty="0" smtClean="0"/>
          </a:p>
          <a:p>
            <a:pPr algn="ctr">
              <a:lnSpc>
                <a:spcPct val="80000"/>
              </a:lnSpc>
              <a:buFont typeface="Arial" charset="0"/>
              <a:buNone/>
            </a:pPr>
            <a:endParaRPr lang="en-US" sz="400" b="1" dirty="0" smtClean="0"/>
          </a:p>
          <a:p>
            <a:pPr algn="ctr">
              <a:lnSpc>
                <a:spcPct val="80000"/>
              </a:lnSpc>
              <a:buFont typeface="Arial" charset="0"/>
              <a:buNone/>
            </a:pPr>
            <a:endParaRPr lang="en-US" sz="200" b="1" dirty="0" smtClean="0"/>
          </a:p>
          <a:p>
            <a:pPr>
              <a:lnSpc>
                <a:spcPct val="80000"/>
              </a:lnSpc>
              <a:buFont typeface="Arial" charset="0"/>
              <a:buNone/>
            </a:pPr>
            <a:endParaRPr lang="en-US" sz="100" b="1" dirty="0" smtClean="0"/>
          </a:p>
          <a:p>
            <a:pPr>
              <a:lnSpc>
                <a:spcPct val="80000"/>
              </a:lnSpc>
              <a:buFont typeface="Arial" charset="0"/>
              <a:buNone/>
            </a:pPr>
            <a:endParaRPr lang="en-US" sz="500" dirty="0" smtClean="0"/>
          </a:p>
          <a:p>
            <a:pPr>
              <a:lnSpc>
                <a:spcPct val="80000"/>
              </a:lnSpc>
              <a:buFont typeface="Arial" charset="0"/>
              <a:buNone/>
            </a:pPr>
            <a:endParaRPr lang="en-US" sz="100" dirty="0" smtClean="0"/>
          </a:p>
          <a:p>
            <a:pPr>
              <a:lnSpc>
                <a:spcPct val="80000"/>
              </a:lnSpc>
              <a:buFont typeface="Arial" charset="0"/>
              <a:buNone/>
            </a:pPr>
            <a:endParaRPr lang="en-US" sz="100" dirty="0" smtClean="0"/>
          </a:p>
          <a:p>
            <a:pPr>
              <a:lnSpc>
                <a:spcPct val="80000"/>
              </a:lnSpc>
              <a:buFont typeface="Arial" charset="0"/>
              <a:buNone/>
            </a:pPr>
            <a:endParaRPr lang="en-US" sz="100" dirty="0" smtClean="0"/>
          </a:p>
          <a:p>
            <a:pPr>
              <a:lnSpc>
                <a:spcPct val="80000"/>
              </a:lnSpc>
              <a:buFont typeface="Arial" charset="0"/>
              <a:buNone/>
            </a:pPr>
            <a:endParaRPr lang="en-US" sz="100" dirty="0" smtClean="0"/>
          </a:p>
          <a:p>
            <a:pPr>
              <a:lnSpc>
                <a:spcPct val="80000"/>
              </a:lnSpc>
              <a:buFont typeface="Arial" charset="0"/>
              <a:buNone/>
            </a:pPr>
            <a:r>
              <a:rPr lang="en-US" sz="100" dirty="0" smtClean="0"/>
              <a:t>		</a:t>
            </a:r>
          </a:p>
          <a:p>
            <a:pPr>
              <a:lnSpc>
                <a:spcPct val="80000"/>
              </a:lnSpc>
              <a:buFont typeface="Arial" charset="0"/>
              <a:buNone/>
            </a:pPr>
            <a:endParaRPr lang="en-US" sz="200" dirty="0" smtClean="0"/>
          </a:p>
          <a:p>
            <a:pPr>
              <a:lnSpc>
                <a:spcPct val="80000"/>
              </a:lnSpc>
              <a:buFont typeface="Arial" charset="0"/>
              <a:buNone/>
            </a:pPr>
            <a:endParaRPr lang="en-US" sz="100" dirty="0" smtClean="0"/>
          </a:p>
          <a:p>
            <a:pPr>
              <a:lnSpc>
                <a:spcPct val="80000"/>
              </a:lnSpc>
              <a:buFont typeface="Arial" charset="0"/>
              <a:buNone/>
            </a:pPr>
            <a:r>
              <a:rPr lang="en-US" sz="2800" b="1" dirty="0" smtClean="0"/>
              <a:t> </a:t>
            </a:r>
          </a:p>
          <a:p>
            <a:pPr>
              <a:lnSpc>
                <a:spcPct val="80000"/>
              </a:lnSpc>
              <a:buFont typeface="Arial" charset="0"/>
              <a:buNone/>
            </a:pPr>
            <a:r>
              <a:rPr lang="en-US" sz="2800" b="1" dirty="0" smtClean="0"/>
              <a:t>                                                                           </a:t>
            </a:r>
          </a:p>
          <a:p>
            <a:pPr lvl="2">
              <a:lnSpc>
                <a:spcPct val="80000"/>
              </a:lnSpc>
              <a:buFont typeface="Arial" charset="0"/>
              <a:buNone/>
            </a:pPr>
            <a:r>
              <a:rPr lang="en-US" sz="2000" b="1" dirty="0" smtClean="0"/>
              <a:t>                                                                           </a:t>
            </a:r>
          </a:p>
        </p:txBody>
      </p:sp>
      <p:pic>
        <p:nvPicPr>
          <p:cNvPr id="22532" name="Picture 3" descr="C:\Program Files\Microsoft Office\MEDIA\CAGCAT10\j0295241.gif"/>
          <p:cNvPicPr>
            <a:picLocks noChangeAspect="1" noChangeArrowheads="1" noCrop="1"/>
          </p:cNvPicPr>
          <p:nvPr/>
        </p:nvPicPr>
        <p:blipFill>
          <a:blip r:embed="rId3"/>
          <a:srcRect/>
          <a:stretch>
            <a:fillRect/>
          </a:stretch>
        </p:blipFill>
        <p:spPr bwMode="auto">
          <a:xfrm>
            <a:off x="0" y="609600"/>
            <a:ext cx="609600" cy="901700"/>
          </a:xfrm>
          <a:prstGeom prst="rect">
            <a:avLst/>
          </a:prstGeom>
          <a:noFill/>
          <a:ln w="9525">
            <a:noFill/>
            <a:miter lim="800000"/>
            <a:headEnd/>
            <a:tailEnd/>
          </a:ln>
        </p:spPr>
      </p:pic>
      <p:pic>
        <p:nvPicPr>
          <p:cNvPr id="22533" name="Picture 3" descr="C:\Program Files\Microsoft Office\MEDIA\CAGCAT10\j0295241.gif"/>
          <p:cNvPicPr>
            <a:picLocks noChangeAspect="1" noChangeArrowheads="1" noCrop="1"/>
          </p:cNvPicPr>
          <p:nvPr/>
        </p:nvPicPr>
        <p:blipFill>
          <a:blip r:embed="rId3"/>
          <a:srcRect/>
          <a:stretch>
            <a:fillRect/>
          </a:stretch>
        </p:blipFill>
        <p:spPr bwMode="auto">
          <a:xfrm>
            <a:off x="6096000" y="609600"/>
            <a:ext cx="609600" cy="898525"/>
          </a:xfrm>
          <a:prstGeom prst="rect">
            <a:avLst/>
          </a:prstGeom>
          <a:noFill/>
          <a:ln w="9525">
            <a:noFill/>
            <a:miter lim="800000"/>
            <a:headEnd/>
            <a:tailEnd/>
          </a:ln>
        </p:spPr>
      </p:pic>
      <p:pic>
        <p:nvPicPr>
          <p:cNvPr id="22534" name="Picture 9" descr="dglxasset[1]"/>
          <p:cNvPicPr>
            <a:picLocks noChangeAspect="1" noChangeArrowheads="1"/>
          </p:cNvPicPr>
          <p:nvPr/>
        </p:nvPicPr>
        <p:blipFill>
          <a:blip r:embed="rId4"/>
          <a:srcRect/>
          <a:stretch>
            <a:fillRect/>
          </a:stretch>
        </p:blipFill>
        <p:spPr bwMode="auto">
          <a:xfrm>
            <a:off x="990600" y="5876925"/>
            <a:ext cx="1824856" cy="1285875"/>
          </a:xfrm>
          <a:prstGeom prst="rect">
            <a:avLst/>
          </a:prstGeom>
          <a:noFill/>
          <a:ln w="9525">
            <a:noFill/>
            <a:miter lim="800000"/>
            <a:headEnd/>
            <a:tailEnd/>
          </a:ln>
        </p:spPr>
      </p:pic>
      <p:pic>
        <p:nvPicPr>
          <p:cNvPr id="22535" name="Picture 13" descr="dglxasset[1]"/>
          <p:cNvPicPr>
            <a:picLocks noChangeAspect="1" noChangeArrowheads="1"/>
          </p:cNvPicPr>
          <p:nvPr/>
        </p:nvPicPr>
        <p:blipFill>
          <a:blip r:embed="rId4"/>
          <a:srcRect/>
          <a:stretch>
            <a:fillRect/>
          </a:stretch>
        </p:blipFill>
        <p:spPr bwMode="auto">
          <a:xfrm>
            <a:off x="4347903" y="5791200"/>
            <a:ext cx="1748097" cy="1296888"/>
          </a:xfrm>
          <a:prstGeom prst="rect">
            <a:avLst/>
          </a:prstGeom>
          <a:noFill/>
          <a:ln w="9525">
            <a:noFill/>
            <a:miter lim="800000"/>
            <a:headEnd/>
            <a:tailEnd/>
          </a:ln>
        </p:spPr>
      </p:pic>
      <p:sp>
        <p:nvSpPr>
          <p:cNvPr id="22537" name="Text Box 15"/>
          <p:cNvSpPr txBox="1">
            <a:spLocks noChangeArrowheads="1"/>
          </p:cNvSpPr>
          <p:nvPr/>
        </p:nvSpPr>
        <p:spPr bwMode="auto">
          <a:xfrm>
            <a:off x="3505200" y="7600716"/>
            <a:ext cx="3200400" cy="553998"/>
          </a:xfrm>
          <a:prstGeom prst="rect">
            <a:avLst/>
          </a:prstGeom>
          <a:noFill/>
          <a:ln w="9525">
            <a:noFill/>
            <a:miter lim="800000"/>
            <a:headEnd/>
            <a:tailEnd/>
          </a:ln>
        </p:spPr>
        <p:txBody>
          <a:bodyPr>
            <a:spAutoFit/>
          </a:bodyPr>
          <a:lstStyle/>
          <a:p>
            <a:pPr>
              <a:spcBef>
                <a:spcPct val="50000"/>
              </a:spcBef>
            </a:pPr>
            <a:endParaRPr lang="en-US" sz="1200" dirty="0" smtClean="0"/>
          </a:p>
          <a:p>
            <a:pPr>
              <a:spcBef>
                <a:spcPct val="50000"/>
              </a:spcBef>
            </a:pPr>
            <a:r>
              <a:rPr lang="en-US" sz="1200" dirty="0"/>
              <a:t> </a:t>
            </a:r>
            <a:r>
              <a:rPr lang="en-US" sz="1200" dirty="0" smtClean="0"/>
              <a:t>                  </a:t>
            </a:r>
          </a:p>
        </p:txBody>
      </p:sp>
      <p:sp>
        <p:nvSpPr>
          <p:cNvPr id="22538" name="Line 17"/>
          <p:cNvSpPr>
            <a:spLocks noChangeShapeType="1"/>
          </p:cNvSpPr>
          <p:nvPr/>
        </p:nvSpPr>
        <p:spPr bwMode="auto">
          <a:xfrm>
            <a:off x="304800" y="7620000"/>
            <a:ext cx="2667000" cy="0"/>
          </a:xfrm>
          <a:prstGeom prst="line">
            <a:avLst/>
          </a:prstGeom>
          <a:noFill/>
          <a:ln w="9525">
            <a:solidFill>
              <a:schemeClr val="tx1"/>
            </a:solidFill>
            <a:round/>
            <a:headEnd/>
            <a:tailEnd/>
          </a:ln>
        </p:spPr>
        <p:txBody>
          <a:bodyPr/>
          <a:lstStyle/>
          <a:p>
            <a:endParaRPr lang="en-US" dirty="0"/>
          </a:p>
        </p:txBody>
      </p:sp>
      <p:sp>
        <p:nvSpPr>
          <p:cNvPr id="22539" name="Line 18"/>
          <p:cNvSpPr>
            <a:spLocks noChangeShapeType="1"/>
          </p:cNvSpPr>
          <p:nvPr/>
        </p:nvSpPr>
        <p:spPr bwMode="auto">
          <a:xfrm>
            <a:off x="2971800" y="7696200"/>
            <a:ext cx="0" cy="1219200"/>
          </a:xfrm>
          <a:prstGeom prst="line">
            <a:avLst/>
          </a:prstGeom>
          <a:noFill/>
          <a:ln w="9525">
            <a:solidFill>
              <a:schemeClr val="tx1"/>
            </a:solidFill>
            <a:round/>
            <a:headEnd/>
            <a:tailEnd/>
          </a:ln>
        </p:spPr>
        <p:txBody>
          <a:bodyPr/>
          <a:lstStyle/>
          <a:p>
            <a:endParaRPr lang="en-US" dirty="0"/>
          </a:p>
        </p:txBody>
      </p:sp>
      <p:sp>
        <p:nvSpPr>
          <p:cNvPr id="22540" name="Line 19"/>
          <p:cNvSpPr>
            <a:spLocks noChangeShapeType="1"/>
          </p:cNvSpPr>
          <p:nvPr/>
        </p:nvSpPr>
        <p:spPr bwMode="auto">
          <a:xfrm>
            <a:off x="304800" y="7620000"/>
            <a:ext cx="0" cy="1371600"/>
          </a:xfrm>
          <a:prstGeom prst="line">
            <a:avLst/>
          </a:prstGeom>
          <a:noFill/>
          <a:ln w="9525">
            <a:solidFill>
              <a:schemeClr val="tx1"/>
            </a:solidFill>
            <a:round/>
            <a:headEnd/>
            <a:tailEnd/>
          </a:ln>
        </p:spPr>
        <p:txBody>
          <a:bodyPr/>
          <a:lstStyle/>
          <a:p>
            <a:endParaRPr lang="en-US" dirty="0"/>
          </a:p>
        </p:txBody>
      </p:sp>
      <p:sp>
        <p:nvSpPr>
          <p:cNvPr id="22541" name="Line 20"/>
          <p:cNvSpPr>
            <a:spLocks noChangeShapeType="1"/>
          </p:cNvSpPr>
          <p:nvPr/>
        </p:nvSpPr>
        <p:spPr bwMode="auto">
          <a:xfrm>
            <a:off x="304800" y="8991600"/>
            <a:ext cx="2667000" cy="0"/>
          </a:xfrm>
          <a:prstGeom prst="line">
            <a:avLst/>
          </a:prstGeom>
          <a:noFill/>
          <a:ln w="9525">
            <a:solidFill>
              <a:schemeClr val="tx1"/>
            </a:solidFill>
            <a:round/>
            <a:headEnd/>
            <a:tailEnd/>
          </a:ln>
        </p:spPr>
        <p:txBody>
          <a:bodyPr/>
          <a:lstStyle/>
          <a:p>
            <a:endParaRPr lang="en-US" dirty="0"/>
          </a:p>
        </p:txBody>
      </p:sp>
      <p:sp>
        <p:nvSpPr>
          <p:cNvPr id="22542" name="Line 21"/>
          <p:cNvSpPr>
            <a:spLocks noChangeShapeType="1"/>
          </p:cNvSpPr>
          <p:nvPr/>
        </p:nvSpPr>
        <p:spPr bwMode="auto">
          <a:xfrm>
            <a:off x="2971800" y="7620000"/>
            <a:ext cx="0" cy="1371600"/>
          </a:xfrm>
          <a:prstGeom prst="line">
            <a:avLst/>
          </a:prstGeom>
          <a:noFill/>
          <a:ln w="9525">
            <a:solidFill>
              <a:schemeClr val="tx1"/>
            </a:solidFill>
            <a:round/>
            <a:headEnd/>
            <a:tailEnd/>
          </a:ln>
        </p:spPr>
        <p:txBody>
          <a:bodyPr/>
          <a:lstStyle/>
          <a:p>
            <a:endParaRPr lang="en-US" dirty="0"/>
          </a:p>
        </p:txBody>
      </p:sp>
      <p:sp>
        <p:nvSpPr>
          <p:cNvPr id="4" name="TextBox 3"/>
          <p:cNvSpPr txBox="1"/>
          <p:nvPr/>
        </p:nvSpPr>
        <p:spPr>
          <a:xfrm>
            <a:off x="3548482" y="7589222"/>
            <a:ext cx="3200400" cy="1631216"/>
          </a:xfrm>
          <a:prstGeom prst="rect">
            <a:avLst/>
          </a:prstGeom>
          <a:noFill/>
        </p:spPr>
        <p:txBody>
          <a:bodyPr wrap="square" rtlCol="0">
            <a:spAutoFit/>
          </a:bodyPr>
          <a:lstStyle/>
          <a:p>
            <a:r>
              <a:rPr lang="en-US" b="1" dirty="0" smtClean="0">
                <a:solidFill>
                  <a:srgbClr val="FF0000"/>
                </a:solidFill>
              </a:rPr>
              <a:t>Spotlight-The First Para to Teacher Cohort Graduated</a:t>
            </a:r>
          </a:p>
          <a:p>
            <a:r>
              <a:rPr lang="en-US" b="1" dirty="0">
                <a:solidFill>
                  <a:srgbClr val="FF0000"/>
                </a:solidFill>
              </a:rPr>
              <a:t> </a:t>
            </a:r>
            <a:r>
              <a:rPr lang="en-US" b="1" dirty="0" smtClean="0">
                <a:solidFill>
                  <a:srgbClr val="FF0000"/>
                </a:solidFill>
              </a:rPr>
              <a:t>          </a:t>
            </a:r>
            <a:r>
              <a:rPr lang="en-US" dirty="0" smtClean="0"/>
              <a:t>The following RCSD Paraprofessionals completed</a:t>
            </a:r>
          </a:p>
          <a:p>
            <a:r>
              <a:rPr lang="en-US" b="1" dirty="0">
                <a:solidFill>
                  <a:srgbClr val="FF0000"/>
                </a:solidFill>
              </a:rPr>
              <a:t> </a:t>
            </a:r>
            <a:r>
              <a:rPr lang="en-US" b="1" dirty="0" smtClean="0">
                <a:solidFill>
                  <a:srgbClr val="FF0000"/>
                </a:solidFill>
              </a:rPr>
              <a:t>                </a:t>
            </a:r>
            <a:r>
              <a:rPr lang="en-US" dirty="0" smtClean="0"/>
              <a:t>their studies at Roberts Wesleyan College and </a:t>
            </a:r>
          </a:p>
          <a:p>
            <a:r>
              <a:rPr lang="en-US" b="1" dirty="0"/>
              <a:t> </a:t>
            </a:r>
            <a:r>
              <a:rPr lang="en-US" b="1" dirty="0" smtClean="0"/>
              <a:t>                 </a:t>
            </a:r>
            <a:r>
              <a:rPr lang="en-US" dirty="0" smtClean="0"/>
              <a:t>graduated on December 17, 2011. </a:t>
            </a:r>
            <a:r>
              <a:rPr lang="en-US" dirty="0"/>
              <a:t> </a:t>
            </a:r>
            <a:r>
              <a:rPr lang="en-US" dirty="0" smtClean="0"/>
              <a:t>We would</a:t>
            </a:r>
          </a:p>
          <a:p>
            <a:r>
              <a:rPr lang="en-US" dirty="0" smtClean="0"/>
              <a:t>                  like to congratulate the following:</a:t>
            </a:r>
          </a:p>
          <a:p>
            <a:r>
              <a:rPr lang="en-US" b="1" dirty="0" smtClean="0"/>
              <a:t>Karen Black-Slattery, Kristine Hooker, Teresa James</a:t>
            </a:r>
            <a:r>
              <a:rPr lang="en-US" dirty="0" smtClean="0"/>
              <a:t>, </a:t>
            </a:r>
          </a:p>
          <a:p>
            <a:r>
              <a:rPr lang="en-US" b="1" dirty="0" smtClean="0"/>
              <a:t>Ethan </a:t>
            </a:r>
            <a:r>
              <a:rPr lang="en-US" b="1" dirty="0" err="1" smtClean="0"/>
              <a:t>Ketterer</a:t>
            </a:r>
            <a:r>
              <a:rPr lang="en-US" b="1" dirty="0" smtClean="0"/>
              <a:t>,  Regina O’Brien, and Dorothy Tisdale.</a:t>
            </a:r>
          </a:p>
          <a:p>
            <a:r>
              <a:rPr lang="en-US" dirty="0" smtClean="0"/>
              <a:t>Great job!!!!</a:t>
            </a:r>
          </a:p>
          <a:p>
            <a:endParaRPr lang="en-US" b="1" dirty="0" smtClean="0"/>
          </a:p>
          <a:p>
            <a:r>
              <a:rPr lang="en-US" b="1" dirty="0">
                <a:solidFill>
                  <a:srgbClr val="FF0000"/>
                </a:solidFill>
              </a:rPr>
              <a:t> </a:t>
            </a:r>
            <a:r>
              <a:rPr lang="en-US" b="1" dirty="0" smtClean="0">
                <a:solidFill>
                  <a:srgbClr val="FF0000"/>
                </a:solidFill>
              </a:rPr>
              <a:t>                </a:t>
            </a:r>
            <a:endParaRPr lang="en-US" dirty="0" smtClean="0">
              <a:solidFill>
                <a:srgbClr val="FF0000"/>
              </a:solidFill>
            </a:endParaRPr>
          </a:p>
        </p:txBody>
      </p:sp>
      <p:pic>
        <p:nvPicPr>
          <p:cNvPr id="1027" name="Picture 3" descr="C:\Documents and Settings\Property of RAP\Local Settings\Temporary Internet Files\Content.IE5\WTU8MR9J\MM900283774[1].gif"/>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15270367">
            <a:off x="3601289" y="7829549"/>
            <a:ext cx="523875" cy="46672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304800" y="7620000"/>
            <a:ext cx="2667000" cy="1569660"/>
          </a:xfrm>
          <a:prstGeom prst="rect">
            <a:avLst/>
          </a:prstGeom>
          <a:noFill/>
        </p:spPr>
        <p:txBody>
          <a:bodyPr wrap="square" rtlCol="0">
            <a:spAutoFit/>
          </a:bodyPr>
          <a:lstStyle/>
          <a:p>
            <a:r>
              <a:rPr lang="en-US" sz="800" dirty="0"/>
              <a:t> </a:t>
            </a:r>
            <a:r>
              <a:rPr lang="en-US" sz="800" dirty="0" smtClean="0"/>
              <a:t>                  </a:t>
            </a:r>
            <a:r>
              <a:rPr lang="en-US" sz="900" dirty="0" smtClean="0">
                <a:solidFill>
                  <a:srgbClr val="FF0000"/>
                </a:solidFill>
              </a:rPr>
              <a:t>New </a:t>
            </a:r>
            <a:r>
              <a:rPr lang="en-US" sz="900" dirty="0">
                <a:solidFill>
                  <a:srgbClr val="FF0000"/>
                </a:solidFill>
              </a:rPr>
              <a:t>Y</a:t>
            </a:r>
            <a:r>
              <a:rPr lang="en-US" sz="900" dirty="0" smtClean="0">
                <a:solidFill>
                  <a:srgbClr val="FF0000"/>
                </a:solidFill>
              </a:rPr>
              <a:t>ork State Assessment Test Date</a:t>
            </a:r>
          </a:p>
          <a:p>
            <a:r>
              <a:rPr lang="en-US" sz="900" dirty="0" smtClean="0"/>
              <a:t>Test dates:</a:t>
            </a:r>
          </a:p>
          <a:p>
            <a:r>
              <a:rPr lang="en-US" sz="900" dirty="0" smtClean="0"/>
              <a:t>April 21,2012- Registration Deadline March 16, 2012</a:t>
            </a:r>
          </a:p>
          <a:p>
            <a:r>
              <a:rPr lang="en-US" sz="900" dirty="0" smtClean="0"/>
              <a:t>Late Registration – March 30, 2012</a:t>
            </a:r>
          </a:p>
          <a:p>
            <a:r>
              <a:rPr lang="en-US" sz="900" dirty="0" smtClean="0"/>
              <a:t>June 9,2012- Registration Deadline May 4, 2012</a:t>
            </a:r>
          </a:p>
          <a:p>
            <a:r>
              <a:rPr lang="en-US" sz="900" dirty="0" smtClean="0"/>
              <a:t>Late Registration- May 18, 2012</a:t>
            </a:r>
          </a:p>
          <a:p>
            <a:r>
              <a:rPr lang="en-US" sz="900" dirty="0" smtClean="0"/>
              <a:t>July 14,2012- Registration Deadline June 8,2012</a:t>
            </a:r>
          </a:p>
          <a:p>
            <a:endParaRPr lang="en-US" sz="800" dirty="0"/>
          </a:p>
          <a:p>
            <a:r>
              <a:rPr lang="en-US" sz="900" dirty="0" smtClean="0"/>
              <a:t>To register online  </a:t>
            </a:r>
            <a:r>
              <a:rPr lang="en-US" sz="900" u="sng" dirty="0" smtClean="0">
                <a:solidFill>
                  <a:schemeClr val="tx2"/>
                </a:solidFill>
              </a:rPr>
              <a:t>www.nystce.nesinc.com</a:t>
            </a:r>
          </a:p>
          <a:p>
            <a:endParaRPr lang="en-US" sz="800" dirty="0"/>
          </a:p>
          <a:p>
            <a:endParaRPr lang="en-US" sz="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89429"/>
            <a:ext cx="6903027" cy="8933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14460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10006</TotalTime>
  <Words>1368</Words>
  <Application>Microsoft Office PowerPoint</Application>
  <PresentationFormat>On-screen Show (4:3)</PresentationFormat>
  <Paragraphs>220</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The R.A.P Connection  JAN./FEB. 2012                  Volume 49  The Official Publication                                                                  Editor: Mary Lerkins</vt:lpstr>
      <vt:lpstr>PowerPoint Presentation</vt:lpstr>
      <vt:lpstr>                Happy Birthday from R.A.P!!                                                                         According to RAPS latest Information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R.A.P Connection September &amp; October 2010 Volume 34</dc:title>
  <dc:creator>Valued Acer Customer</dc:creator>
  <cp:lastModifiedBy> joanmes</cp:lastModifiedBy>
  <cp:revision>402</cp:revision>
  <cp:lastPrinted>2012-01-18T16:25:54Z</cp:lastPrinted>
  <dcterms:created xsi:type="dcterms:W3CDTF">2010-09-14T00:07:18Z</dcterms:created>
  <dcterms:modified xsi:type="dcterms:W3CDTF">2012-03-01T14:50:39Z</dcterms:modified>
</cp:coreProperties>
</file>